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72" r:id="rId5"/>
    <p:sldId id="494" r:id="rId6"/>
    <p:sldId id="260" r:id="rId7"/>
    <p:sldId id="305" r:id="rId8"/>
    <p:sldId id="306" r:id="rId9"/>
    <p:sldId id="495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8" r:id="rId24"/>
    <p:sldId id="302" r:id="rId25"/>
    <p:sldId id="299" r:id="rId26"/>
    <p:sldId id="307" r:id="rId27"/>
    <p:sldId id="308" r:id="rId28"/>
    <p:sldId id="293" r:id="rId2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0" autoAdjust="0"/>
    <p:restoredTop sz="94660"/>
  </p:normalViewPr>
  <p:slideViewPr>
    <p:cSldViewPr>
      <p:cViewPr varScale="1">
        <p:scale>
          <a:sx n="86" d="100"/>
          <a:sy n="86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12/05/2020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12/05/2020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14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01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64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9.jpg"/><Relationship Id="rId5" Type="http://schemas.openxmlformats.org/officeDocument/2006/relationships/image" Target="../media/image25.jpg"/><Relationship Id="rId10" Type="http://schemas.openxmlformats.org/officeDocument/2006/relationships/image" Target="../media/image20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3592" y="332656"/>
            <a:ext cx="8208912" cy="1922160"/>
          </a:xfrm>
        </p:spPr>
        <p:txBody>
          <a:bodyPr>
            <a:normAutofit/>
          </a:bodyPr>
          <a:lstStyle/>
          <a:p>
            <a:r>
              <a:rPr lang="fr-FR" sz="3200" b="1" u="sng" dirty="0"/>
              <a:t>Explorer le monde</a:t>
            </a:r>
            <a:br>
              <a:rPr lang="fr-FR" b="1" u="sng" dirty="0"/>
            </a:br>
            <a:br>
              <a:rPr lang="fr-FR" b="1" dirty="0"/>
            </a:br>
            <a:r>
              <a:rPr lang="fr-FR" sz="3200" dirty="0"/>
              <a:t>Préparer la rentrée mai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66400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&#10;&#10;Description générée automatiquement">
            <a:extLst>
              <a:ext uri="{FF2B5EF4-FFF2-40B4-BE49-F238E27FC236}">
                <a16:creationId xmlns:a16="http://schemas.microsoft.com/office/drawing/2014/main" id="{1FE28069-355E-4C1C-94FC-8AA2D8962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5900" y="-1143000"/>
            <a:ext cx="6858000" cy="9144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1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, alimentation&#10;&#10;Description générée automatiquement">
            <a:extLst>
              <a:ext uri="{FF2B5EF4-FFF2-40B4-BE49-F238E27FC236}">
                <a16:creationId xmlns:a16="http://schemas.microsoft.com/office/drawing/2014/main" id="{8368D5E0-79AF-441A-AB7D-C4B82237E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887" y="-1154112"/>
            <a:ext cx="6867525" cy="91567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8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&#10;&#10;Description générée automatiquement">
            <a:extLst>
              <a:ext uri="{FF2B5EF4-FFF2-40B4-BE49-F238E27FC236}">
                <a16:creationId xmlns:a16="http://schemas.microsoft.com/office/drawing/2014/main" id="{9CFEE1A0-B328-4A62-96D1-7801D919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57" y="0"/>
            <a:ext cx="9138285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2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7D791B-ED3A-4BC1-ABAD-49208FC5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3662" y="-1176337"/>
            <a:ext cx="6886575" cy="91821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2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réfrigérateur&#10;&#10;Description générée automatiquement">
            <a:extLst>
              <a:ext uri="{FF2B5EF4-FFF2-40B4-BE49-F238E27FC236}">
                <a16:creationId xmlns:a16="http://schemas.microsoft.com/office/drawing/2014/main" id="{BB2F5D35-1F9E-45A0-96D8-DC2CB5839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937" y="-1150938"/>
            <a:ext cx="6905625" cy="92075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3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, réfrigérateur&#10;&#10;Description générée automatiquement">
            <a:extLst>
              <a:ext uri="{FF2B5EF4-FFF2-40B4-BE49-F238E27FC236}">
                <a16:creationId xmlns:a16="http://schemas.microsoft.com/office/drawing/2014/main" id="{970FA766-1122-4478-B0AD-FF4F97B7C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4775" y="-1165225"/>
            <a:ext cx="6877050" cy="91694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5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&#10;&#10;Description générée automatiquement">
            <a:extLst>
              <a:ext uri="{FF2B5EF4-FFF2-40B4-BE49-F238E27FC236}">
                <a16:creationId xmlns:a16="http://schemas.microsoft.com/office/drawing/2014/main" id="{EB8F9969-4AE6-4A44-ABEA-C63146BE5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57" y="0"/>
            <a:ext cx="9138285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060504" y="6416675"/>
            <a:ext cx="4572000" cy="365125"/>
          </a:xfrm>
        </p:spPr>
        <p:txBody>
          <a:bodyPr/>
          <a:lstStyle/>
          <a:p>
            <a:pPr rtl="0"/>
            <a:r>
              <a:rPr lang="fr-FR" dirty="0"/>
              <a:t>Mission maternelle de la Seine-Saint-Denis</a:t>
            </a:r>
          </a:p>
        </p:txBody>
      </p:sp>
    </p:spTree>
    <p:extLst>
      <p:ext uri="{BB962C8B-B14F-4D97-AF65-F5344CB8AC3E}">
        <p14:creationId xmlns:p14="http://schemas.microsoft.com/office/powerpoint/2010/main" val="16052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&#10;&#10;Description générée automatiquement">
            <a:extLst>
              <a:ext uri="{FF2B5EF4-FFF2-40B4-BE49-F238E27FC236}">
                <a16:creationId xmlns:a16="http://schemas.microsoft.com/office/drawing/2014/main" id="{AB21C77C-72DD-4ED4-A2F4-9B093BE1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5725" y="-1190625"/>
            <a:ext cx="6915150" cy="92202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5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411DFA-AD9F-458C-8FA5-A45B4727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57" y="0"/>
            <a:ext cx="9138285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9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&#10;&#10;Description générée automatiquement">
            <a:extLst>
              <a:ext uri="{FF2B5EF4-FFF2-40B4-BE49-F238E27FC236}">
                <a16:creationId xmlns:a16="http://schemas.microsoft.com/office/drawing/2014/main" id="{710ABA8D-063A-4A2A-BE57-BAEB1AA54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0487" y="-1173162"/>
            <a:ext cx="6867525" cy="91567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356648" y="6416675"/>
            <a:ext cx="4572000" cy="365125"/>
          </a:xfrm>
        </p:spPr>
        <p:txBody>
          <a:bodyPr/>
          <a:lstStyle/>
          <a:p>
            <a:pPr rtl="0"/>
            <a:r>
              <a:rPr lang="fr-FR" dirty="0"/>
              <a:t>Mission maternelle de la Seine-Saint-Denis</a:t>
            </a:r>
          </a:p>
        </p:txBody>
      </p:sp>
    </p:spTree>
    <p:extLst>
      <p:ext uri="{BB962C8B-B14F-4D97-AF65-F5344CB8AC3E}">
        <p14:creationId xmlns:p14="http://schemas.microsoft.com/office/powerpoint/2010/main" val="33722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D6063-B5EC-44A1-9928-ABFEB4E7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0" y="1772816"/>
            <a:ext cx="4824536" cy="107244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Explorer le monde : la matière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8642E8-D44B-4C1C-A9A0-11A0C080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677" y="3162300"/>
            <a:ext cx="3444701" cy="533400"/>
          </a:xfrm>
        </p:spPr>
        <p:txBody>
          <a:bodyPr/>
          <a:lstStyle/>
          <a:p>
            <a:pPr algn="ctr"/>
            <a:r>
              <a:rPr lang="fr-FR" b="1" dirty="0"/>
              <a:t>La pâte à modeler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4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26BEB7AC-F538-4372-ABDB-EF27C3E63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11181"/>
              </p:ext>
            </p:extLst>
          </p:nvPr>
        </p:nvGraphicFramePr>
        <p:xfrm>
          <a:off x="4290024" y="1298065"/>
          <a:ext cx="7653323" cy="36574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6156">
                  <a:extLst>
                    <a:ext uri="{9D8B030D-6E8A-4147-A177-3AD203B41FA5}">
                      <a16:colId xmlns:a16="http://schemas.microsoft.com/office/drawing/2014/main" val="1523820795"/>
                    </a:ext>
                  </a:extLst>
                </a:gridCol>
                <a:gridCol w="1932317">
                  <a:extLst>
                    <a:ext uri="{9D8B030D-6E8A-4147-A177-3AD203B41FA5}">
                      <a16:colId xmlns:a16="http://schemas.microsoft.com/office/drawing/2014/main" val="2532723290"/>
                    </a:ext>
                  </a:extLst>
                </a:gridCol>
                <a:gridCol w="1932317">
                  <a:extLst>
                    <a:ext uri="{9D8B030D-6E8A-4147-A177-3AD203B41FA5}">
                      <a16:colId xmlns:a16="http://schemas.microsoft.com/office/drawing/2014/main" val="1381966583"/>
                    </a:ext>
                  </a:extLst>
                </a:gridCol>
                <a:gridCol w="1912533">
                  <a:extLst>
                    <a:ext uri="{9D8B030D-6E8A-4147-A177-3AD203B41FA5}">
                      <a16:colId xmlns:a16="http://schemas.microsoft.com/office/drawing/2014/main" val="3635626220"/>
                    </a:ext>
                  </a:extLst>
                </a:gridCol>
              </a:tblGrid>
              <a:tr h="5947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 le monde 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 repérer dans l’espace)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Utiliser, fabriquer, manipuler des objets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796278"/>
                  </a:ext>
                </a:extLst>
              </a:tr>
              <a:tr h="11200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46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76378"/>
                  </a:ext>
                </a:extLst>
              </a:tr>
              <a:tr h="108347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11160"/>
                  </a:ext>
                </a:extLst>
              </a:tr>
              <a:tr h="25016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56111"/>
                  </a:ext>
                </a:extLst>
              </a:tr>
            </a:tbl>
          </a:graphicData>
        </a:graphic>
      </p:graphicFrame>
      <p:sp>
        <p:nvSpPr>
          <p:cNvPr id="4" name="Titre 1">
            <a:extLst>
              <a:ext uri="{FF2B5EF4-FFF2-40B4-BE49-F238E27FC236}">
                <a16:creationId xmlns:a16="http://schemas.microsoft.com/office/drawing/2014/main" id="{C6795D0D-948E-476A-9696-4089E4654E79}"/>
              </a:ext>
            </a:extLst>
          </p:cNvPr>
          <p:cNvSpPr txBox="1">
            <a:spLocks/>
          </p:cNvSpPr>
          <p:nvPr/>
        </p:nvSpPr>
        <p:spPr>
          <a:xfrm>
            <a:off x="384969" y="214028"/>
            <a:ext cx="11558378" cy="108811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F6FF121-1495-482C-A90F-0AD87914FB2D}"/>
              </a:ext>
            </a:extLst>
          </p:cNvPr>
          <p:cNvSpPr txBox="1">
            <a:spLocks/>
          </p:cNvSpPr>
          <p:nvPr/>
        </p:nvSpPr>
        <p:spPr>
          <a:xfrm>
            <a:off x="124105" y="1052736"/>
            <a:ext cx="4094702" cy="4176464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 l’ensemble de la boîte, son contenu ainsi que les fiches plastifiées sont remis à l’ATSEM pour désinfection. Le matériel pourra ainsi être mis à disposition d’un autre élève dans une autre boite nominative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50F118-676C-47DF-9125-85840DD732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80" y="3480511"/>
            <a:ext cx="104965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Espace réservé pour une image  8" descr="Une image contenant réfrigérateur, horloge, blanc&#10;&#10;Description générée automatiquement">
            <a:extLst>
              <a:ext uri="{FF2B5EF4-FFF2-40B4-BE49-F238E27FC236}">
                <a16:creationId xmlns:a16="http://schemas.microsoft.com/office/drawing/2014/main" id="{50AE5E28-0EF2-422C-827D-EB6C3EDBA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" t="270" r="-63" b="1"/>
          <a:stretch/>
        </p:blipFill>
        <p:spPr>
          <a:xfrm>
            <a:off x="4399507" y="2032341"/>
            <a:ext cx="1595122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E4EB169-9A7B-4A98-82DB-A02575F4F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47" y="2027262"/>
            <a:ext cx="1530957" cy="10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47ECAE0-BDF0-49A9-982C-DCFD98416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03" y="2002999"/>
            <a:ext cx="1673372" cy="1080000"/>
          </a:xfrm>
          <a:prstGeom prst="rect">
            <a:avLst/>
          </a:prstGeom>
        </p:spPr>
      </p:pic>
      <p:pic>
        <p:nvPicPr>
          <p:cNvPr id="18" name="Image 17" descr="Une image contenant alimentation, pièce&#10;&#10;Description générée automatiquement">
            <a:extLst>
              <a:ext uri="{FF2B5EF4-FFF2-40B4-BE49-F238E27FC236}">
                <a16:creationId xmlns:a16="http://schemas.microsoft.com/office/drawing/2014/main" id="{E1018CB1-216B-4C96-B962-2EA97131F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95" y="2002999"/>
            <a:ext cx="1639469" cy="1080000"/>
          </a:xfrm>
          <a:prstGeom prst="rect">
            <a:avLst/>
          </a:prstGeom>
        </p:spPr>
      </p:pic>
      <p:pic>
        <p:nvPicPr>
          <p:cNvPr id="19" name="Image 18" descr="Une image contenant intérieur, petit, table, rouge&#10;&#10;Description générée automatiquement">
            <a:extLst>
              <a:ext uri="{FF2B5EF4-FFF2-40B4-BE49-F238E27FC236}">
                <a16:creationId xmlns:a16="http://schemas.microsoft.com/office/drawing/2014/main" id="{6C8D6EE0-5897-414E-9766-BEEA3E30BA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71" y="3464934"/>
            <a:ext cx="1601729" cy="1080000"/>
          </a:xfrm>
          <a:prstGeom prst="rect">
            <a:avLst/>
          </a:prstGeom>
        </p:spPr>
      </p:pic>
      <p:pic>
        <p:nvPicPr>
          <p:cNvPr id="20" name="Image 19" descr="Une image contenant intérieur, petit, enfant, jouet&#10;&#10;Description générée automatiquement">
            <a:extLst>
              <a:ext uri="{FF2B5EF4-FFF2-40B4-BE49-F238E27FC236}">
                <a16:creationId xmlns:a16="http://schemas.microsoft.com/office/drawing/2014/main" id="{693268C0-D61C-4528-897C-8883C3EEBA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30" y="3472716"/>
            <a:ext cx="1552622" cy="1080000"/>
          </a:xfrm>
          <a:prstGeom prst="rect">
            <a:avLst/>
          </a:prstGeom>
        </p:spPr>
      </p:pic>
      <p:pic>
        <p:nvPicPr>
          <p:cNvPr id="21" name="Image 20" descr="Une image contenant réfrigérateur, blanc, suspendu, cuisine&#10;&#10;Description générée automatiquement">
            <a:extLst>
              <a:ext uri="{FF2B5EF4-FFF2-40B4-BE49-F238E27FC236}">
                <a16:creationId xmlns:a16="http://schemas.microsoft.com/office/drawing/2014/main" id="{5D3AFB1D-43D6-42C8-9FAD-2BF8155256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06" y="3506755"/>
            <a:ext cx="1568058" cy="108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15BC69-93A7-4F77-AF5A-6AD67CB652EB}"/>
              </a:ext>
            </a:extLst>
          </p:cNvPr>
          <p:cNvSpPr txBox="1"/>
          <p:nvPr/>
        </p:nvSpPr>
        <p:spPr>
          <a:xfrm>
            <a:off x="293797" y="980728"/>
            <a:ext cx="363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Moyenne section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8" descr="Une image contenant réfrigérateur, horloge, blanc&#10;&#10;Description générée automatiquement">
            <a:extLst>
              <a:ext uri="{FF2B5EF4-FFF2-40B4-BE49-F238E27FC236}">
                <a16:creationId xmlns:a16="http://schemas.microsoft.com/office/drawing/2014/main" id="{3528FD0F-1FD5-4750-9395-E1428B269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" t="270" r="-63" b="1"/>
          <a:stretch/>
        </p:blipFill>
        <p:spPr>
          <a:xfrm>
            <a:off x="119336" y="124454"/>
            <a:ext cx="4701395" cy="318314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2D34E9-C5EC-4002-AA50-F1720C65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33558"/>
            <a:ext cx="4518608" cy="31876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974D5B-953B-4393-83C6-7248C391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8" y="3699250"/>
            <a:ext cx="4701395" cy="3034296"/>
          </a:xfrm>
          <a:prstGeom prst="rect">
            <a:avLst/>
          </a:prstGeom>
        </p:spPr>
      </p:pic>
      <p:pic>
        <p:nvPicPr>
          <p:cNvPr id="7" name="Image 6" descr="Une image contenant alimentation, pièce&#10;&#10;Description générée automatiquement">
            <a:extLst>
              <a:ext uri="{FF2B5EF4-FFF2-40B4-BE49-F238E27FC236}">
                <a16:creationId xmlns:a16="http://schemas.microsoft.com/office/drawing/2014/main" id="{D3371943-BB1F-4EB3-8498-E70780E4A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12" y="3699250"/>
            <a:ext cx="4606143" cy="303429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92352" y="6416675"/>
            <a:ext cx="4572000" cy="365125"/>
          </a:xfrm>
        </p:spPr>
        <p:txBody>
          <a:bodyPr/>
          <a:lstStyle/>
          <a:p>
            <a:pPr rtl="0"/>
            <a:r>
              <a:rPr lang="fr-FR" dirty="0"/>
              <a:t>Mission maternelle de la Seine-Saint-Denis</a:t>
            </a:r>
          </a:p>
        </p:txBody>
      </p:sp>
    </p:spTree>
    <p:extLst>
      <p:ext uri="{BB962C8B-B14F-4D97-AF65-F5344CB8AC3E}">
        <p14:creationId xmlns:p14="http://schemas.microsoft.com/office/powerpoint/2010/main" val="1112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tit, assis, suspendu, table&#10;&#10;Description générée automatiquement">
            <a:extLst>
              <a:ext uri="{FF2B5EF4-FFF2-40B4-BE49-F238E27FC236}">
                <a16:creationId xmlns:a16="http://schemas.microsoft.com/office/drawing/2014/main" id="{02751BB6-FE42-4284-9A7F-DEF879E5E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51581"/>
            <a:ext cx="4565441" cy="3337015"/>
          </a:xfrm>
          <a:prstGeom prst="rect">
            <a:avLst/>
          </a:prstGeom>
          <a:noFill/>
        </p:spPr>
      </p:pic>
      <p:pic>
        <p:nvPicPr>
          <p:cNvPr id="5" name="Image 4" descr="Une image contenant intérieur, petit, table, rouge&#10;&#10;Description générée automatiquement">
            <a:extLst>
              <a:ext uri="{FF2B5EF4-FFF2-40B4-BE49-F238E27FC236}">
                <a16:creationId xmlns:a16="http://schemas.microsoft.com/office/drawing/2014/main" id="{8C402832-C728-4E60-AB8C-98B706179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20" y="151581"/>
            <a:ext cx="4752525" cy="3204491"/>
          </a:xfrm>
          <a:prstGeom prst="rect">
            <a:avLst/>
          </a:prstGeom>
        </p:spPr>
      </p:pic>
      <p:pic>
        <p:nvPicPr>
          <p:cNvPr id="7" name="Image 6" descr="Une image contenant intérieur, petit, enfant, jouet&#10;&#10;Description générée automatiquement">
            <a:extLst>
              <a:ext uri="{FF2B5EF4-FFF2-40B4-BE49-F238E27FC236}">
                <a16:creationId xmlns:a16="http://schemas.microsoft.com/office/drawing/2014/main" id="{C88C68BC-8196-468E-B33E-F69B300D0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19" y="3654922"/>
            <a:ext cx="4565441" cy="3175709"/>
          </a:xfrm>
          <a:prstGeom prst="rect">
            <a:avLst/>
          </a:prstGeom>
        </p:spPr>
      </p:pic>
      <p:pic>
        <p:nvPicPr>
          <p:cNvPr id="9" name="Image 8" descr="Une image contenant réfrigérateur, blanc, suspendu, cuisine&#10;&#10;Description générée automatiquement">
            <a:extLst>
              <a:ext uri="{FF2B5EF4-FFF2-40B4-BE49-F238E27FC236}">
                <a16:creationId xmlns:a16="http://schemas.microsoft.com/office/drawing/2014/main" id="{FD1579E9-1710-4F93-83DB-E2DBD09D6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33" y="3592383"/>
            <a:ext cx="4741367" cy="326561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451992" y="6416675"/>
            <a:ext cx="4572000" cy="365125"/>
          </a:xfrm>
        </p:spPr>
        <p:txBody>
          <a:bodyPr/>
          <a:lstStyle/>
          <a:p>
            <a:pPr rtl="0"/>
            <a:r>
              <a:rPr lang="fr-FR" dirty="0"/>
              <a:t>Mission maternelle de la Seine-Saint-Denis</a:t>
            </a:r>
          </a:p>
        </p:txBody>
      </p:sp>
    </p:spTree>
    <p:extLst>
      <p:ext uri="{BB962C8B-B14F-4D97-AF65-F5344CB8AC3E}">
        <p14:creationId xmlns:p14="http://schemas.microsoft.com/office/powerpoint/2010/main" val="7077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32B2B6CC-3C6F-4E00-AD1E-16C87511418E}"/>
              </a:ext>
            </a:extLst>
          </p:cNvPr>
          <p:cNvSpPr txBox="1">
            <a:spLocks/>
          </p:cNvSpPr>
          <p:nvPr/>
        </p:nvSpPr>
        <p:spPr>
          <a:xfrm>
            <a:off x="384969" y="214028"/>
            <a:ext cx="11558378" cy="108811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9B66FDA-C095-4B12-BECC-5386F9EACBD1}"/>
              </a:ext>
            </a:extLst>
          </p:cNvPr>
          <p:cNvGraphicFramePr>
            <a:graphicFrameLocks noGrp="1"/>
          </p:cNvGraphicFramePr>
          <p:nvPr/>
        </p:nvGraphicFramePr>
        <p:xfrm>
          <a:off x="4101483" y="1302138"/>
          <a:ext cx="7841862" cy="38730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6977">
                  <a:extLst>
                    <a:ext uri="{9D8B030D-6E8A-4147-A177-3AD203B41FA5}">
                      <a16:colId xmlns:a16="http://schemas.microsoft.com/office/drawing/2014/main" val="3431696654"/>
                    </a:ext>
                  </a:extLst>
                </a:gridCol>
                <a:gridCol w="1306977">
                  <a:extLst>
                    <a:ext uri="{9D8B030D-6E8A-4147-A177-3AD203B41FA5}">
                      <a16:colId xmlns:a16="http://schemas.microsoft.com/office/drawing/2014/main" val="1854703347"/>
                    </a:ext>
                  </a:extLst>
                </a:gridCol>
                <a:gridCol w="1306977">
                  <a:extLst>
                    <a:ext uri="{9D8B030D-6E8A-4147-A177-3AD203B41FA5}">
                      <a16:colId xmlns:a16="http://schemas.microsoft.com/office/drawing/2014/main" val="3232592372"/>
                    </a:ext>
                  </a:extLst>
                </a:gridCol>
                <a:gridCol w="1306977">
                  <a:extLst>
                    <a:ext uri="{9D8B030D-6E8A-4147-A177-3AD203B41FA5}">
                      <a16:colId xmlns:a16="http://schemas.microsoft.com/office/drawing/2014/main" val="3410211363"/>
                    </a:ext>
                  </a:extLst>
                </a:gridCol>
                <a:gridCol w="1306977">
                  <a:extLst>
                    <a:ext uri="{9D8B030D-6E8A-4147-A177-3AD203B41FA5}">
                      <a16:colId xmlns:a16="http://schemas.microsoft.com/office/drawing/2014/main" val="4064578558"/>
                    </a:ext>
                  </a:extLst>
                </a:gridCol>
                <a:gridCol w="1306977">
                  <a:extLst>
                    <a:ext uri="{9D8B030D-6E8A-4147-A177-3AD203B41FA5}">
                      <a16:colId xmlns:a16="http://schemas.microsoft.com/office/drawing/2014/main" val="3313586694"/>
                    </a:ext>
                  </a:extLst>
                </a:gridCol>
              </a:tblGrid>
              <a:tr h="66772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 le monde 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 repérer dans l’espace)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Utiliser, fabriquer, manipuler des objets : l</a:t>
                      </a:r>
                      <a:r>
                        <a:rPr lang="fr-FR" dirty="0"/>
                        <a:t>es </a:t>
                      </a:r>
                      <a:r>
                        <a:rPr lang="fr-FR" dirty="0" err="1"/>
                        <a:t>kaplas</a:t>
                      </a:r>
                      <a:r>
                        <a:rPr lang="fr-FR" dirty="0"/>
                        <a:t> 2D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19050"/>
                  </a:ext>
                </a:extLst>
              </a:tr>
              <a:tr h="7733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712865"/>
                  </a:ext>
                </a:extLst>
              </a:tr>
              <a:tr h="275208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982627"/>
                  </a:ext>
                </a:extLst>
              </a:tr>
              <a:tr h="78123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42769"/>
                  </a:ext>
                </a:extLst>
              </a:tr>
              <a:tr h="282182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21482"/>
                  </a:ext>
                </a:extLst>
              </a:tr>
              <a:tr h="7387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86351"/>
                  </a:ext>
                </a:extLst>
              </a:tr>
              <a:tr h="299937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951447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B19C862-3780-4DBE-85EF-978417291BB9}"/>
              </a:ext>
            </a:extLst>
          </p:cNvPr>
          <p:cNvSpPr txBox="1">
            <a:spLocks/>
          </p:cNvSpPr>
          <p:nvPr/>
        </p:nvSpPr>
        <p:spPr>
          <a:xfrm>
            <a:off x="-25205" y="1612580"/>
            <a:ext cx="4005846" cy="353581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 l’ensemble de la boîte, son contenu ainsi que les fiches plastifiées sont remis à l’ATSEM pour désinfection. Le matériel pourra ainsi être mis à disposition d’un autre élève dans une autre boite nominative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B1CAF2-D7C0-4008-8682-6C14BC1702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93" y="2030520"/>
            <a:ext cx="67818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D0C73E-09A8-4174-9159-0F1CCCF87A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98" y="2030520"/>
            <a:ext cx="51054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D56897-3FCC-4A79-BDEB-6E3AB18811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47" y="2030520"/>
            <a:ext cx="45656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9C1F5B-E6A9-43FE-8BDB-2C9BC6BE95F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54" y="2030520"/>
            <a:ext cx="4972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05C59C-0E2E-43A5-8689-52CDCD570E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49" y="2030520"/>
            <a:ext cx="61976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F581F1-C0B5-468D-83FF-3E18EEF4062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917" y="2030519"/>
            <a:ext cx="54483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8E2D79D-950D-4E8F-AE87-315AF6CF614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08" y="3066077"/>
            <a:ext cx="43815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D05D51B-91B1-4D80-A976-4AF3E90EAC1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3069272"/>
            <a:ext cx="53022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7615E10-FD8E-4AD6-80E0-0498164CFE1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456" y="3066077"/>
            <a:ext cx="47434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3E82D5A-B1D8-4F92-9760-0CF33179CE4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54" y="3094591"/>
            <a:ext cx="65024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C411843-7FF9-4465-8641-0FF4E7900AD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28" y="3066077"/>
            <a:ext cx="50355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7A341F-01DF-4FCF-9DC6-75E599D5745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917" y="3086618"/>
            <a:ext cx="62801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5EB0F84-8E02-4379-A050-300B3121B91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40" y="4124805"/>
            <a:ext cx="56769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FD62416-BD3C-4B74-A54C-5B003F7683B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72" y="4157382"/>
            <a:ext cx="65024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44747F3-6A75-4C44-88B0-F862B4053FFE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55" y="4153210"/>
            <a:ext cx="57594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5057856-2F2F-4E38-B676-CD86ECF4D1CD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79" y="4160315"/>
            <a:ext cx="68326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F5AD350-5939-4664-B51C-3539CDF79739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67" y="4153210"/>
            <a:ext cx="7112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47F6B3-78F3-4750-9505-A63688543895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637" y="4126614"/>
            <a:ext cx="63944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B3FEE32-112B-4C60-B5F6-DD82930408E0}"/>
              </a:ext>
            </a:extLst>
          </p:cNvPr>
          <p:cNvSpPr txBox="1"/>
          <p:nvPr/>
        </p:nvSpPr>
        <p:spPr>
          <a:xfrm>
            <a:off x="1847528" y="5297196"/>
            <a:ext cx="7596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Pour les élèves de moyenne section les fiches sont données à taille réelles pour que les élèves puissent poser les éléments sur la fiche. Pour les élèves de grande section les fiches peuvent être à taille réduite et les élèves font leur construction à côté de la fiche.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79D435C-DB2E-42EC-9F49-F6A29B9AE1C1}"/>
              </a:ext>
            </a:extLst>
          </p:cNvPr>
          <p:cNvSpPr txBox="1"/>
          <p:nvPr/>
        </p:nvSpPr>
        <p:spPr>
          <a:xfrm>
            <a:off x="248653" y="980728"/>
            <a:ext cx="3631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Moyenne section et grande section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4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32B2B6CC-3C6F-4E00-AD1E-16C87511418E}"/>
              </a:ext>
            </a:extLst>
          </p:cNvPr>
          <p:cNvSpPr txBox="1">
            <a:spLocks/>
          </p:cNvSpPr>
          <p:nvPr/>
        </p:nvSpPr>
        <p:spPr>
          <a:xfrm>
            <a:off x="384969" y="214028"/>
            <a:ext cx="11558378" cy="108811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B19C862-3780-4DBE-85EF-978417291BB9}"/>
              </a:ext>
            </a:extLst>
          </p:cNvPr>
          <p:cNvSpPr txBox="1">
            <a:spLocks/>
          </p:cNvSpPr>
          <p:nvPr/>
        </p:nvSpPr>
        <p:spPr>
          <a:xfrm>
            <a:off x="137549" y="764704"/>
            <a:ext cx="4005846" cy="4392488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 l’ensemble de la boîte, son contenu ainsi que les fiches plastifiées sont remis à l’ATSEM pour désinfection. Le matériel pourra ainsi être mis à disposition d’un autre élève dans une autre boite nominative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79D435C-DB2E-42EC-9F49-F6A29B9AE1C1}"/>
              </a:ext>
            </a:extLst>
          </p:cNvPr>
          <p:cNvSpPr txBox="1"/>
          <p:nvPr/>
        </p:nvSpPr>
        <p:spPr>
          <a:xfrm>
            <a:off x="7749752" y="995188"/>
            <a:ext cx="363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Grande section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A32C71C9-592F-482B-A390-BFAA1E7F2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61197"/>
              </p:ext>
            </p:extLst>
          </p:nvPr>
        </p:nvGraphicFramePr>
        <p:xfrm>
          <a:off x="4389317" y="1563748"/>
          <a:ext cx="7554032" cy="5249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8508">
                  <a:extLst>
                    <a:ext uri="{9D8B030D-6E8A-4147-A177-3AD203B41FA5}">
                      <a16:colId xmlns:a16="http://schemas.microsoft.com/office/drawing/2014/main" val="2935342556"/>
                    </a:ext>
                  </a:extLst>
                </a:gridCol>
                <a:gridCol w="1888508">
                  <a:extLst>
                    <a:ext uri="{9D8B030D-6E8A-4147-A177-3AD203B41FA5}">
                      <a16:colId xmlns:a16="http://schemas.microsoft.com/office/drawing/2014/main" val="3533524119"/>
                    </a:ext>
                  </a:extLst>
                </a:gridCol>
                <a:gridCol w="1888508">
                  <a:extLst>
                    <a:ext uri="{9D8B030D-6E8A-4147-A177-3AD203B41FA5}">
                      <a16:colId xmlns:a16="http://schemas.microsoft.com/office/drawing/2014/main" val="373846589"/>
                    </a:ext>
                  </a:extLst>
                </a:gridCol>
                <a:gridCol w="1888508">
                  <a:extLst>
                    <a:ext uri="{9D8B030D-6E8A-4147-A177-3AD203B41FA5}">
                      <a16:colId xmlns:a16="http://schemas.microsoft.com/office/drawing/2014/main" val="1634525667"/>
                    </a:ext>
                  </a:extLst>
                </a:gridCol>
              </a:tblGrid>
              <a:tr h="11084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 le monde 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 repérer dans l’espace)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Utiliser, fabriquer, manipuler des objets : l</a:t>
                      </a:r>
                      <a:r>
                        <a:rPr lang="fr-FR" dirty="0"/>
                        <a:t>es </a:t>
                      </a:r>
                      <a:r>
                        <a:rPr lang="fr-FR" dirty="0" err="1"/>
                        <a:t>kaplas</a:t>
                      </a:r>
                      <a:r>
                        <a:rPr lang="fr-FR" dirty="0"/>
                        <a:t> 3D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41667"/>
                  </a:ext>
                </a:extLst>
              </a:tr>
              <a:tr h="14395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0005"/>
                  </a:ext>
                </a:extLst>
              </a:tr>
              <a:tr h="5719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49265"/>
                  </a:ext>
                </a:extLst>
              </a:tr>
              <a:tr h="14395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74787"/>
                  </a:ext>
                </a:extLst>
              </a:tr>
              <a:tr h="6901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06148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069F4CEB-CFC6-4556-9B84-FEC23EB5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03" y="2671692"/>
            <a:ext cx="1279791" cy="14347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1009FF4-8144-4CBD-9D18-54D39364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89" y="2694631"/>
            <a:ext cx="1199530" cy="14091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70E6DE-7CDA-4E8D-B903-772A17A6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714" y="2635514"/>
            <a:ext cx="1279790" cy="14709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76F7A01-A67B-44C4-8F97-2D8E4076A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1699" y="2671692"/>
            <a:ext cx="1204012" cy="14779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397B6C5-74A4-4F05-974F-E09DDEEB9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003" y="4663950"/>
            <a:ext cx="1321034" cy="140988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2CC118E-D42F-4CE2-9EBD-F14C16EF3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7989" y="4673877"/>
            <a:ext cx="1209117" cy="139996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6EAD3-4B58-46BB-92C9-38100AD52C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7466" y="4673877"/>
            <a:ext cx="1209117" cy="139996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E26BBFB-4E0D-4F86-B651-223A2D858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0939" y="4696817"/>
            <a:ext cx="1204012" cy="1399961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5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29BA0AEF-79E6-4C5E-9998-F5B4449026B6}"/>
              </a:ext>
            </a:extLst>
          </p:cNvPr>
          <p:cNvGraphicFramePr>
            <a:graphicFrameLocks noGrp="1"/>
          </p:cNvGraphicFramePr>
          <p:nvPr/>
        </p:nvGraphicFramePr>
        <p:xfrm>
          <a:off x="4577286" y="2684917"/>
          <a:ext cx="7412830" cy="41394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2566">
                  <a:extLst>
                    <a:ext uri="{9D8B030D-6E8A-4147-A177-3AD203B41FA5}">
                      <a16:colId xmlns:a16="http://schemas.microsoft.com/office/drawing/2014/main" val="2219454210"/>
                    </a:ext>
                  </a:extLst>
                </a:gridCol>
                <a:gridCol w="1482566">
                  <a:extLst>
                    <a:ext uri="{9D8B030D-6E8A-4147-A177-3AD203B41FA5}">
                      <a16:colId xmlns:a16="http://schemas.microsoft.com/office/drawing/2014/main" val="3552848859"/>
                    </a:ext>
                  </a:extLst>
                </a:gridCol>
                <a:gridCol w="1482566">
                  <a:extLst>
                    <a:ext uri="{9D8B030D-6E8A-4147-A177-3AD203B41FA5}">
                      <a16:colId xmlns:a16="http://schemas.microsoft.com/office/drawing/2014/main" val="3234421380"/>
                    </a:ext>
                  </a:extLst>
                </a:gridCol>
                <a:gridCol w="1482566">
                  <a:extLst>
                    <a:ext uri="{9D8B030D-6E8A-4147-A177-3AD203B41FA5}">
                      <a16:colId xmlns:a16="http://schemas.microsoft.com/office/drawing/2014/main" val="3007187401"/>
                    </a:ext>
                  </a:extLst>
                </a:gridCol>
                <a:gridCol w="1482566">
                  <a:extLst>
                    <a:ext uri="{9D8B030D-6E8A-4147-A177-3AD203B41FA5}">
                      <a16:colId xmlns:a16="http://schemas.microsoft.com/office/drawing/2014/main" val="487407018"/>
                    </a:ext>
                  </a:extLst>
                </a:gridCol>
              </a:tblGrid>
              <a:tr h="706895">
                <a:tc gridSpan="5"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Utiliser, fabriquer, manipuler des objets </a:t>
                      </a: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Explorer le monde (Se repérer dans l’espace)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39483"/>
                  </a:ext>
                </a:extLst>
              </a:tr>
              <a:tr h="403940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perforatrices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590620"/>
                  </a:ext>
                </a:extLst>
              </a:tr>
              <a:tr h="502065">
                <a:tc>
                  <a:txBody>
                    <a:bodyPr/>
                    <a:lstStyle/>
                    <a:p>
                      <a:r>
                        <a:rPr lang="fr-FR" sz="1000" dirty="0"/>
                        <a:t>Utiliser librement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Perforer sans que les trous ne se touchent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/>
                        <a:t>Perforer autour d’une forme sans que les trous ne se touchent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06351"/>
                  </a:ext>
                </a:extLst>
              </a:tr>
              <a:tr h="68267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62023"/>
                  </a:ext>
                </a:extLst>
              </a:tr>
              <a:tr h="2548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90746"/>
                  </a:ext>
                </a:extLst>
              </a:tr>
              <a:tr h="429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Utiliser librement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Perforer sans que les trous ne se touchent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/>
                        <a:t>Perforer autour d’une forme sans que les trous ne se touchent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30125"/>
                  </a:ext>
                </a:extLst>
              </a:tr>
              <a:tr h="68267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99782"/>
                  </a:ext>
                </a:extLst>
              </a:tr>
              <a:tr h="231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3245"/>
                  </a:ext>
                </a:extLst>
              </a:tr>
            </a:tbl>
          </a:graphicData>
        </a:graphic>
      </p:graphicFrame>
      <p:sp>
        <p:nvSpPr>
          <p:cNvPr id="4" name="Titre 1">
            <a:extLst>
              <a:ext uri="{FF2B5EF4-FFF2-40B4-BE49-F238E27FC236}">
                <a16:creationId xmlns:a16="http://schemas.microsoft.com/office/drawing/2014/main" id="{79DE8788-5101-47A1-85CE-7446CA8E1887}"/>
              </a:ext>
            </a:extLst>
          </p:cNvPr>
          <p:cNvSpPr txBox="1">
            <a:spLocks/>
          </p:cNvSpPr>
          <p:nvPr/>
        </p:nvSpPr>
        <p:spPr>
          <a:xfrm>
            <a:off x="384969" y="210988"/>
            <a:ext cx="11558378" cy="16559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 et au matériel à leur disposition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64C72F3-C8CE-48F0-9ED9-341A8E4F9BB1}"/>
              </a:ext>
            </a:extLst>
          </p:cNvPr>
          <p:cNvSpPr txBox="1">
            <a:spLocks/>
          </p:cNvSpPr>
          <p:nvPr/>
        </p:nvSpPr>
        <p:spPr>
          <a:xfrm>
            <a:off x="16197" y="1062128"/>
            <a:ext cx="4367501" cy="423908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 l’ensemble de la boîte est remis à l’ATSEM pour désinfection. Le matériel pourra ainsi être mis à disposition d’un autre élève dans une autre boite nominative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A6B7F0-BDE4-4198-AD65-3211027DBA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61" y="4308481"/>
            <a:ext cx="687171" cy="6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70BDF3-622C-4037-AA40-3024C656D173}"/>
              </a:ext>
            </a:extLst>
          </p:cNvPr>
          <p:cNvSpPr/>
          <p:nvPr/>
        </p:nvSpPr>
        <p:spPr>
          <a:xfrm>
            <a:off x="7825328" y="4308481"/>
            <a:ext cx="721559" cy="55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1AE160B-7ED1-4D5D-AC35-E67915296335}"/>
              </a:ext>
            </a:extLst>
          </p:cNvPr>
          <p:cNvSpPr/>
          <p:nvPr/>
        </p:nvSpPr>
        <p:spPr>
          <a:xfrm>
            <a:off x="9389134" y="4381780"/>
            <a:ext cx="603917" cy="5571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9BDE5A21-075E-445C-B7F4-07A7B4400F8F}"/>
              </a:ext>
            </a:extLst>
          </p:cNvPr>
          <p:cNvSpPr/>
          <p:nvPr/>
        </p:nvSpPr>
        <p:spPr>
          <a:xfrm>
            <a:off x="10868736" y="4308481"/>
            <a:ext cx="603917" cy="62839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E4E140-A17A-4B18-9BE3-45714F9989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61" y="5780548"/>
            <a:ext cx="721559" cy="63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ED5A3A-C411-4F1E-9DD4-FADEDB3943B0}"/>
              </a:ext>
            </a:extLst>
          </p:cNvPr>
          <p:cNvSpPr/>
          <p:nvPr/>
        </p:nvSpPr>
        <p:spPr>
          <a:xfrm>
            <a:off x="7836186" y="5854192"/>
            <a:ext cx="721559" cy="539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181B7D0-3A12-4992-8D19-BD451A8B654F}"/>
              </a:ext>
            </a:extLst>
          </p:cNvPr>
          <p:cNvSpPr/>
          <p:nvPr/>
        </p:nvSpPr>
        <p:spPr>
          <a:xfrm>
            <a:off x="9371390" y="5861616"/>
            <a:ext cx="603917" cy="5571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02DAF4D0-3A55-4474-A9A4-8C845FCD4650}"/>
              </a:ext>
            </a:extLst>
          </p:cNvPr>
          <p:cNvSpPr/>
          <p:nvPr/>
        </p:nvSpPr>
        <p:spPr>
          <a:xfrm>
            <a:off x="10782778" y="5780549"/>
            <a:ext cx="721559" cy="6381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30540B-DF57-4CDE-9D89-E2F3D96E5B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89" y="4321308"/>
            <a:ext cx="687171" cy="62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767493E-4307-4DC7-AF50-909B1C4292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89" y="5780549"/>
            <a:ext cx="721559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74A23D2-47E9-4EB5-B18D-712F1A55C5D3}"/>
              </a:ext>
            </a:extLst>
          </p:cNvPr>
          <p:cNvSpPr txBox="1"/>
          <p:nvPr/>
        </p:nvSpPr>
        <p:spPr>
          <a:xfrm>
            <a:off x="5529419" y="1806102"/>
            <a:ext cx="550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Petite et moyenne section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84968" y="210988"/>
            <a:ext cx="11710213" cy="1084586"/>
          </a:xfrm>
        </p:spPr>
        <p:txBody>
          <a:bodyPr rtlCol="0">
            <a:noAutofit/>
          </a:bodyPr>
          <a:lstStyle/>
          <a:p>
            <a:pPr algn="ctr" rtl="0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7355" y="2714171"/>
            <a:ext cx="4458215" cy="3065430"/>
          </a:xfrm>
        </p:spPr>
        <p:txBody>
          <a:bodyPr rtlCol="0">
            <a:normAutofit/>
          </a:bodyPr>
          <a:lstStyle/>
          <a:p>
            <a:r>
              <a:rPr lang="fr-FR" sz="2000" dirty="0"/>
              <a:t>Pour toute la durée nécessaire, chaque enfant possèdera une boite nominative contenant suffisamment de pâte à modeler. </a:t>
            </a:r>
          </a:p>
          <a:p>
            <a:r>
              <a:rPr lang="fr-FR" sz="2000" dirty="0"/>
              <a:t>Chaque enfant dispose d’une fiche qu’il validera (à bonne distance) avec l’enseignant</a:t>
            </a:r>
          </a:p>
          <a:p>
            <a:endParaRPr lang="fr-FR" sz="1800" dirty="0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DBCBB439-8248-4BA5-8E58-E048101C8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83931"/>
              </p:ext>
            </p:extLst>
          </p:nvPr>
        </p:nvGraphicFramePr>
        <p:xfrm>
          <a:off x="4992710" y="1599852"/>
          <a:ext cx="7102471" cy="5222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5159">
                  <a:extLst>
                    <a:ext uri="{9D8B030D-6E8A-4147-A177-3AD203B41FA5}">
                      <a16:colId xmlns:a16="http://schemas.microsoft.com/office/drawing/2014/main" val="4172799547"/>
                    </a:ext>
                  </a:extLst>
                </a:gridCol>
                <a:gridCol w="209887">
                  <a:extLst>
                    <a:ext uri="{9D8B030D-6E8A-4147-A177-3AD203B41FA5}">
                      <a16:colId xmlns:a16="http://schemas.microsoft.com/office/drawing/2014/main" val="2045346206"/>
                    </a:ext>
                  </a:extLst>
                </a:gridCol>
                <a:gridCol w="183652">
                  <a:extLst>
                    <a:ext uri="{9D8B030D-6E8A-4147-A177-3AD203B41FA5}">
                      <a16:colId xmlns:a16="http://schemas.microsoft.com/office/drawing/2014/main" val="3798925140"/>
                    </a:ext>
                  </a:extLst>
                </a:gridCol>
                <a:gridCol w="373024">
                  <a:extLst>
                    <a:ext uri="{9D8B030D-6E8A-4147-A177-3AD203B41FA5}">
                      <a16:colId xmlns:a16="http://schemas.microsoft.com/office/drawing/2014/main" val="2255513171"/>
                    </a:ext>
                  </a:extLst>
                </a:gridCol>
                <a:gridCol w="422795">
                  <a:extLst>
                    <a:ext uri="{9D8B030D-6E8A-4147-A177-3AD203B41FA5}">
                      <a16:colId xmlns:a16="http://schemas.microsoft.com/office/drawing/2014/main" val="642060943"/>
                    </a:ext>
                  </a:extLst>
                </a:gridCol>
                <a:gridCol w="164446">
                  <a:extLst>
                    <a:ext uri="{9D8B030D-6E8A-4147-A177-3AD203B41FA5}">
                      <a16:colId xmlns:a16="http://schemas.microsoft.com/office/drawing/2014/main" val="2080941654"/>
                    </a:ext>
                  </a:extLst>
                </a:gridCol>
                <a:gridCol w="202856">
                  <a:extLst>
                    <a:ext uri="{9D8B030D-6E8A-4147-A177-3AD203B41FA5}">
                      <a16:colId xmlns:a16="http://schemas.microsoft.com/office/drawing/2014/main" val="1510947430"/>
                    </a:ext>
                  </a:extLst>
                </a:gridCol>
                <a:gridCol w="971626">
                  <a:extLst>
                    <a:ext uri="{9D8B030D-6E8A-4147-A177-3AD203B41FA5}">
                      <a16:colId xmlns:a16="http://schemas.microsoft.com/office/drawing/2014/main" val="3052845806"/>
                    </a:ext>
                  </a:extLst>
                </a:gridCol>
                <a:gridCol w="339087">
                  <a:extLst>
                    <a:ext uri="{9D8B030D-6E8A-4147-A177-3AD203B41FA5}">
                      <a16:colId xmlns:a16="http://schemas.microsoft.com/office/drawing/2014/main" val="3854319274"/>
                    </a:ext>
                  </a:extLst>
                </a:gridCol>
                <a:gridCol w="158493">
                  <a:extLst>
                    <a:ext uri="{9D8B030D-6E8A-4147-A177-3AD203B41FA5}">
                      <a16:colId xmlns:a16="http://schemas.microsoft.com/office/drawing/2014/main" val="1275816991"/>
                    </a:ext>
                  </a:extLst>
                </a:gridCol>
                <a:gridCol w="676902">
                  <a:extLst>
                    <a:ext uri="{9D8B030D-6E8A-4147-A177-3AD203B41FA5}">
                      <a16:colId xmlns:a16="http://schemas.microsoft.com/office/drawing/2014/main" val="1372322400"/>
                    </a:ext>
                  </a:extLst>
                </a:gridCol>
                <a:gridCol w="587241">
                  <a:extLst>
                    <a:ext uri="{9D8B030D-6E8A-4147-A177-3AD203B41FA5}">
                      <a16:colId xmlns:a16="http://schemas.microsoft.com/office/drawing/2014/main" val="367240221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602384409"/>
                    </a:ext>
                  </a:extLst>
                </a:gridCol>
                <a:gridCol w="1700463">
                  <a:extLst>
                    <a:ext uri="{9D8B030D-6E8A-4147-A177-3AD203B41FA5}">
                      <a16:colId xmlns:a16="http://schemas.microsoft.com/office/drawing/2014/main" val="1847333237"/>
                    </a:ext>
                  </a:extLst>
                </a:gridCol>
              </a:tblGrid>
              <a:tr h="319610">
                <a:tc gridSpan="14"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Explorer le monde (la matière) : la pâte à modeler 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9958"/>
                  </a:ext>
                </a:extLst>
              </a:tr>
              <a:tr h="287648">
                <a:tc rowSpan="3"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Ces cases permettent à l’enseignant / à l’élève d’indiquer que l’action a été réalisée avec succès</a:t>
                      </a: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Sectionner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Empiler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Empiler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Aligner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Organiser en cercle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79723"/>
                  </a:ext>
                </a:extLst>
              </a:tr>
              <a:tr h="662100">
                <a:tc gridSpan="3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756752"/>
                  </a:ext>
                </a:extLst>
              </a:tr>
              <a:tr h="264768">
                <a:tc gridSpan="3"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02120"/>
                  </a:ext>
                </a:extLst>
              </a:tr>
              <a:tr h="287648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Réaliser des serpentins de tailles différentes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Les enrouler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06322"/>
                  </a:ext>
                </a:extLst>
              </a:tr>
              <a:tr h="634657"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56631"/>
                  </a:ext>
                </a:extLst>
              </a:tr>
              <a:tr h="255687"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16672"/>
                  </a:ext>
                </a:extLst>
              </a:tr>
              <a:tr h="287648">
                <a:tc gridSpan="9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Réaliser des boules de tailles différentes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/>
                        <a:t>Aligner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Aligner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Organiser en cercle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88923"/>
                  </a:ext>
                </a:extLst>
              </a:tr>
              <a:tr h="68947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96293"/>
                  </a:ext>
                </a:extLst>
              </a:tr>
              <a:tr h="285908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03602"/>
                  </a:ext>
                </a:extLst>
              </a:tr>
              <a:tr h="271428">
                <a:tc gridSpan="14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Combiner des actions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452957"/>
                  </a:ext>
                </a:extLst>
              </a:tr>
              <a:tr h="700153">
                <a:tc gridSpan="4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80458"/>
                  </a:ext>
                </a:extLst>
              </a:tr>
              <a:tr h="272672">
                <a:tc gridSpan="6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59238"/>
                  </a:ext>
                </a:extLst>
              </a:tr>
            </a:tbl>
          </a:graphicData>
        </a:graphic>
      </p:graphicFrame>
      <p:pic>
        <p:nvPicPr>
          <p:cNvPr id="34" name="Image 33">
            <a:extLst>
              <a:ext uri="{FF2B5EF4-FFF2-40B4-BE49-F238E27FC236}">
                <a16:creationId xmlns:a16="http://schemas.microsoft.com/office/drawing/2014/main" id="{13CBF5AE-A15E-4D7D-8791-52092C6EC6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03" y="2246695"/>
            <a:ext cx="1116330" cy="61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A5411FE-C274-40F2-83FA-083F7847EC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53" y="2221139"/>
            <a:ext cx="1018061" cy="62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54D1819-4333-4BB9-BE6A-CC7B4272AF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63" y="2205371"/>
            <a:ext cx="1205772" cy="62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053AD5B-293D-4A15-B8DA-5532A9BD067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811" y="2218519"/>
            <a:ext cx="852157" cy="64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4F496A1B-6183-49B6-AD02-1A056EF5E54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19" y="3429000"/>
            <a:ext cx="853259" cy="57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4487CD3-66F6-4D73-9E19-7A40A4ACE35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10" y="3436521"/>
            <a:ext cx="231584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08AFB7B-FA28-4E75-8C84-2D22E6C2D5D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21" y="3421196"/>
            <a:ext cx="915350" cy="64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53A57F5-D380-4378-B511-B6C7A07A4BF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53" y="4682945"/>
            <a:ext cx="779167" cy="57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C6A908E-0B36-40A7-9FA5-F03AF8C032F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41" y="4613977"/>
            <a:ext cx="1353075" cy="61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501D208-1BCE-4A46-8B92-4621CE02BA76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90" y="4581115"/>
            <a:ext cx="963797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06687321-3763-433E-BED0-BB99E19F9F74}"/>
              </a:ext>
            </a:extLst>
          </p:cNvPr>
          <p:cNvPicPr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6" b="52133"/>
          <a:stretch/>
        </p:blipFill>
        <p:spPr bwMode="auto">
          <a:xfrm>
            <a:off x="6256040" y="4627387"/>
            <a:ext cx="723265" cy="6309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FA90B8D-55C2-4483-9FCC-1246AA8063D3}"/>
              </a:ext>
            </a:extLst>
          </p:cNvPr>
          <p:cNvCxnSpPr>
            <a:cxnSpLocks/>
          </p:cNvCxnSpPr>
          <p:nvPr/>
        </p:nvCxnSpPr>
        <p:spPr>
          <a:xfrm>
            <a:off x="6004563" y="2714171"/>
            <a:ext cx="882860" cy="258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0C754C80-30C8-4AE2-A4FD-345D1810D0A7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18" y="3436521"/>
            <a:ext cx="919923" cy="60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93202CC6-C625-4088-BB22-811DEC33A206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50" y="4640034"/>
            <a:ext cx="871528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EF501626-99B3-4CAE-9473-207380DC553F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22" y="5896788"/>
            <a:ext cx="913595" cy="65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420A30BC-8008-4BA7-9A14-97D097CEDA8E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20" y="5843436"/>
            <a:ext cx="1070770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90EC6C02-897B-4747-8EA2-BA0B559BC361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76" y="5843436"/>
            <a:ext cx="963797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2EE14F46-CD0B-4564-8BF0-5FB366C840B6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29" y="5871608"/>
            <a:ext cx="904875" cy="678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48C566-89BD-4C1A-A3C2-5C74848FFA9D}"/>
              </a:ext>
            </a:extLst>
          </p:cNvPr>
          <p:cNvSpPr txBox="1"/>
          <p:nvPr/>
        </p:nvSpPr>
        <p:spPr>
          <a:xfrm>
            <a:off x="443206" y="1500620"/>
            <a:ext cx="3631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Petite et moyenne section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84968" y="210988"/>
            <a:ext cx="11710213" cy="1084586"/>
          </a:xfrm>
        </p:spPr>
        <p:txBody>
          <a:bodyPr rtlCol="0">
            <a:noAutofit/>
          </a:bodyPr>
          <a:lstStyle/>
          <a:p>
            <a:pPr algn="ctr" rtl="0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206" y="1870929"/>
            <a:ext cx="2925958" cy="3574295"/>
          </a:xfrm>
        </p:spPr>
        <p:txBody>
          <a:bodyPr rtlCol="0">
            <a:normAutofit lnSpcReduction="10000"/>
          </a:bodyPr>
          <a:lstStyle/>
          <a:p>
            <a:r>
              <a:rPr lang="fr-FR" sz="2000" dirty="0"/>
              <a:t>Pour toute la durée nécessaire, chaque enfant possèdera une boite nominative contenant suffisamment de pâte à modeler. </a:t>
            </a:r>
          </a:p>
          <a:p>
            <a:r>
              <a:rPr lang="fr-FR" sz="2000" dirty="0"/>
              <a:t>Chaque enfant dispose d’une fiche qu’il validera (à bonne distance) avec l’enseignant</a:t>
            </a:r>
          </a:p>
          <a:p>
            <a:endParaRPr lang="fr-FR" sz="1800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C1B263A-D922-4590-8E25-E4B65134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65151"/>
              </p:ext>
            </p:extLst>
          </p:nvPr>
        </p:nvGraphicFramePr>
        <p:xfrm>
          <a:off x="3184344" y="1870929"/>
          <a:ext cx="8761544" cy="48883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5193">
                  <a:extLst>
                    <a:ext uri="{9D8B030D-6E8A-4147-A177-3AD203B41FA5}">
                      <a16:colId xmlns:a16="http://schemas.microsoft.com/office/drawing/2014/main" val="2657887092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1066320563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4192612577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3625855506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3366632635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1195400902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3410575955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3644324177"/>
                    </a:ext>
                  </a:extLst>
                </a:gridCol>
              </a:tblGrid>
              <a:tr h="35567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Explorer le monde (la matière) : la pâte à modeler 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65961"/>
                  </a:ext>
                </a:extLst>
              </a:tr>
              <a:tr h="389409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des serpentins de longueurs différentes et les assembler pour créer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des serpentins de longueurs différentes, les courber, les onduler et les assembler pour créer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52726"/>
                  </a:ext>
                </a:extLst>
              </a:tr>
              <a:tr h="4020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F H I L T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 d’une création personnelle réalisée avec des serpentins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C G J O P Q R S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 d’une création personnelle réalisée avec des serpentins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72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924054"/>
                  </a:ext>
                </a:extLst>
              </a:tr>
              <a:tr h="33851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des serpentins de longueurs différentes, les enrouler et les assembler pour créer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des boules de tailles différentes et les assembler pour créer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19433"/>
                  </a:ext>
                </a:extLst>
              </a:tr>
              <a:tr h="8744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 d’une création personnelle réalisée avec des serpentins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 d’une création personnelle réalisée avec des boules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826235"/>
                  </a:ext>
                </a:extLst>
              </a:tr>
              <a:tr h="300066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18013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des modèles en volume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883553"/>
                  </a:ext>
                </a:extLst>
              </a:tr>
              <a:tr h="54360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 d’une création personnelle réalisée en volume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45341"/>
                  </a:ext>
                </a:extLst>
              </a:tr>
              <a:tr h="300066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17277"/>
                  </a:ext>
                </a:extLst>
              </a:tr>
            </a:tbl>
          </a:graphicData>
        </a:graphic>
      </p:graphicFrame>
      <p:pic>
        <p:nvPicPr>
          <p:cNvPr id="25" name="Image 24">
            <a:extLst>
              <a:ext uri="{FF2B5EF4-FFF2-40B4-BE49-F238E27FC236}">
                <a16:creationId xmlns:a16="http://schemas.microsoft.com/office/drawing/2014/main" id="{3120A9BF-189D-42C5-B967-583547ECB4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89" y="2610305"/>
            <a:ext cx="845185" cy="91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D10C0F2-5935-46E5-9A94-92FABFE97B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8319" y="2725233"/>
            <a:ext cx="917106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Forme libre 13">
            <a:extLst>
              <a:ext uri="{FF2B5EF4-FFF2-40B4-BE49-F238E27FC236}">
                <a16:creationId xmlns:a16="http://schemas.microsoft.com/office/drawing/2014/main" id="{62D3E087-BE5D-4279-BB7C-8FCF9519E086}"/>
              </a:ext>
            </a:extLst>
          </p:cNvPr>
          <p:cNvSpPr/>
          <p:nvPr/>
        </p:nvSpPr>
        <p:spPr>
          <a:xfrm>
            <a:off x="7586226" y="3246771"/>
            <a:ext cx="1035685" cy="219075"/>
          </a:xfrm>
          <a:custGeom>
            <a:avLst/>
            <a:gdLst>
              <a:gd name="connsiteX0" fmla="*/ 4554 w 1320179"/>
              <a:gd name="connsiteY0" fmla="*/ 266757 h 380786"/>
              <a:gd name="connsiteX1" fmla="*/ 17254 w 1320179"/>
              <a:gd name="connsiteY1" fmla="*/ 127057 h 380786"/>
              <a:gd name="connsiteX2" fmla="*/ 144254 w 1320179"/>
              <a:gd name="connsiteY2" fmla="*/ 76257 h 380786"/>
              <a:gd name="connsiteX3" fmla="*/ 258554 w 1320179"/>
              <a:gd name="connsiteY3" fmla="*/ 215957 h 380786"/>
              <a:gd name="connsiteX4" fmla="*/ 322054 w 1320179"/>
              <a:gd name="connsiteY4" fmla="*/ 368357 h 380786"/>
              <a:gd name="connsiteX5" fmla="*/ 512554 w 1320179"/>
              <a:gd name="connsiteY5" fmla="*/ 342957 h 380786"/>
              <a:gd name="connsiteX6" fmla="*/ 576054 w 1320179"/>
              <a:gd name="connsiteY6" fmla="*/ 114357 h 380786"/>
              <a:gd name="connsiteX7" fmla="*/ 766554 w 1320179"/>
              <a:gd name="connsiteY7" fmla="*/ 57 h 380786"/>
              <a:gd name="connsiteX8" fmla="*/ 957054 w 1320179"/>
              <a:gd name="connsiteY8" fmla="*/ 101657 h 380786"/>
              <a:gd name="connsiteX9" fmla="*/ 1020554 w 1320179"/>
              <a:gd name="connsiteY9" fmla="*/ 279457 h 380786"/>
              <a:gd name="connsiteX10" fmla="*/ 1211054 w 1320179"/>
              <a:gd name="connsiteY10" fmla="*/ 317557 h 380786"/>
              <a:gd name="connsiteX11" fmla="*/ 1312654 w 1320179"/>
              <a:gd name="connsiteY11" fmla="*/ 139757 h 380786"/>
              <a:gd name="connsiteX12" fmla="*/ 1312654 w 1320179"/>
              <a:gd name="connsiteY12" fmla="*/ 114357 h 38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0179" h="380786">
                <a:moveTo>
                  <a:pt x="4554" y="266757"/>
                </a:moveTo>
                <a:cubicBezTo>
                  <a:pt x="-738" y="212782"/>
                  <a:pt x="-6029" y="158807"/>
                  <a:pt x="17254" y="127057"/>
                </a:cubicBezTo>
                <a:cubicBezTo>
                  <a:pt x="40537" y="95307"/>
                  <a:pt x="104037" y="61440"/>
                  <a:pt x="144254" y="76257"/>
                </a:cubicBezTo>
                <a:cubicBezTo>
                  <a:pt x="184471" y="91074"/>
                  <a:pt x="228921" y="167274"/>
                  <a:pt x="258554" y="215957"/>
                </a:cubicBezTo>
                <a:cubicBezTo>
                  <a:pt x="288187" y="264640"/>
                  <a:pt x="279721" y="347190"/>
                  <a:pt x="322054" y="368357"/>
                </a:cubicBezTo>
                <a:cubicBezTo>
                  <a:pt x="364387" y="389524"/>
                  <a:pt x="470221" y="385290"/>
                  <a:pt x="512554" y="342957"/>
                </a:cubicBezTo>
                <a:cubicBezTo>
                  <a:pt x="554887" y="300624"/>
                  <a:pt x="533721" y="171507"/>
                  <a:pt x="576054" y="114357"/>
                </a:cubicBezTo>
                <a:cubicBezTo>
                  <a:pt x="618387" y="57207"/>
                  <a:pt x="703054" y="2174"/>
                  <a:pt x="766554" y="57"/>
                </a:cubicBezTo>
                <a:cubicBezTo>
                  <a:pt x="830054" y="-2060"/>
                  <a:pt x="914721" y="55090"/>
                  <a:pt x="957054" y="101657"/>
                </a:cubicBezTo>
                <a:cubicBezTo>
                  <a:pt x="999387" y="148224"/>
                  <a:pt x="978221" y="243474"/>
                  <a:pt x="1020554" y="279457"/>
                </a:cubicBezTo>
                <a:cubicBezTo>
                  <a:pt x="1062887" y="315440"/>
                  <a:pt x="1162371" y="340840"/>
                  <a:pt x="1211054" y="317557"/>
                </a:cubicBezTo>
                <a:cubicBezTo>
                  <a:pt x="1259737" y="294274"/>
                  <a:pt x="1295721" y="173624"/>
                  <a:pt x="1312654" y="139757"/>
                </a:cubicBezTo>
                <a:cubicBezTo>
                  <a:pt x="1329587" y="105890"/>
                  <a:pt x="1312654" y="114357"/>
                  <a:pt x="1312654" y="114357"/>
                </a:cubicBezTo>
              </a:path>
            </a:pathLst>
          </a:custGeom>
          <a:ln w="57150" cmpd="sng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9" name="Forme libre 13">
            <a:extLst>
              <a:ext uri="{FF2B5EF4-FFF2-40B4-BE49-F238E27FC236}">
                <a16:creationId xmlns:a16="http://schemas.microsoft.com/office/drawing/2014/main" id="{3E8D3336-1621-4693-954A-13547286207F}"/>
              </a:ext>
            </a:extLst>
          </p:cNvPr>
          <p:cNvSpPr/>
          <p:nvPr/>
        </p:nvSpPr>
        <p:spPr>
          <a:xfrm>
            <a:off x="7565116" y="2828618"/>
            <a:ext cx="1035685" cy="219075"/>
          </a:xfrm>
          <a:custGeom>
            <a:avLst/>
            <a:gdLst>
              <a:gd name="connsiteX0" fmla="*/ 4554 w 1320179"/>
              <a:gd name="connsiteY0" fmla="*/ 266757 h 380786"/>
              <a:gd name="connsiteX1" fmla="*/ 17254 w 1320179"/>
              <a:gd name="connsiteY1" fmla="*/ 127057 h 380786"/>
              <a:gd name="connsiteX2" fmla="*/ 144254 w 1320179"/>
              <a:gd name="connsiteY2" fmla="*/ 76257 h 380786"/>
              <a:gd name="connsiteX3" fmla="*/ 258554 w 1320179"/>
              <a:gd name="connsiteY3" fmla="*/ 215957 h 380786"/>
              <a:gd name="connsiteX4" fmla="*/ 322054 w 1320179"/>
              <a:gd name="connsiteY4" fmla="*/ 368357 h 380786"/>
              <a:gd name="connsiteX5" fmla="*/ 512554 w 1320179"/>
              <a:gd name="connsiteY5" fmla="*/ 342957 h 380786"/>
              <a:gd name="connsiteX6" fmla="*/ 576054 w 1320179"/>
              <a:gd name="connsiteY6" fmla="*/ 114357 h 380786"/>
              <a:gd name="connsiteX7" fmla="*/ 766554 w 1320179"/>
              <a:gd name="connsiteY7" fmla="*/ 57 h 380786"/>
              <a:gd name="connsiteX8" fmla="*/ 957054 w 1320179"/>
              <a:gd name="connsiteY8" fmla="*/ 101657 h 380786"/>
              <a:gd name="connsiteX9" fmla="*/ 1020554 w 1320179"/>
              <a:gd name="connsiteY9" fmla="*/ 279457 h 380786"/>
              <a:gd name="connsiteX10" fmla="*/ 1211054 w 1320179"/>
              <a:gd name="connsiteY10" fmla="*/ 317557 h 380786"/>
              <a:gd name="connsiteX11" fmla="*/ 1312654 w 1320179"/>
              <a:gd name="connsiteY11" fmla="*/ 139757 h 380786"/>
              <a:gd name="connsiteX12" fmla="*/ 1312654 w 1320179"/>
              <a:gd name="connsiteY12" fmla="*/ 114357 h 38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0179" h="380786">
                <a:moveTo>
                  <a:pt x="4554" y="266757"/>
                </a:moveTo>
                <a:cubicBezTo>
                  <a:pt x="-738" y="212782"/>
                  <a:pt x="-6029" y="158807"/>
                  <a:pt x="17254" y="127057"/>
                </a:cubicBezTo>
                <a:cubicBezTo>
                  <a:pt x="40537" y="95307"/>
                  <a:pt x="104037" y="61440"/>
                  <a:pt x="144254" y="76257"/>
                </a:cubicBezTo>
                <a:cubicBezTo>
                  <a:pt x="184471" y="91074"/>
                  <a:pt x="228921" y="167274"/>
                  <a:pt x="258554" y="215957"/>
                </a:cubicBezTo>
                <a:cubicBezTo>
                  <a:pt x="288187" y="264640"/>
                  <a:pt x="279721" y="347190"/>
                  <a:pt x="322054" y="368357"/>
                </a:cubicBezTo>
                <a:cubicBezTo>
                  <a:pt x="364387" y="389524"/>
                  <a:pt x="470221" y="385290"/>
                  <a:pt x="512554" y="342957"/>
                </a:cubicBezTo>
                <a:cubicBezTo>
                  <a:pt x="554887" y="300624"/>
                  <a:pt x="533721" y="171507"/>
                  <a:pt x="576054" y="114357"/>
                </a:cubicBezTo>
                <a:cubicBezTo>
                  <a:pt x="618387" y="57207"/>
                  <a:pt x="703054" y="2174"/>
                  <a:pt x="766554" y="57"/>
                </a:cubicBezTo>
                <a:cubicBezTo>
                  <a:pt x="830054" y="-2060"/>
                  <a:pt x="914721" y="55090"/>
                  <a:pt x="957054" y="101657"/>
                </a:cubicBezTo>
                <a:cubicBezTo>
                  <a:pt x="999387" y="148224"/>
                  <a:pt x="978221" y="243474"/>
                  <a:pt x="1020554" y="279457"/>
                </a:cubicBezTo>
                <a:cubicBezTo>
                  <a:pt x="1062887" y="315440"/>
                  <a:pt x="1162371" y="340840"/>
                  <a:pt x="1211054" y="317557"/>
                </a:cubicBezTo>
                <a:cubicBezTo>
                  <a:pt x="1259737" y="294274"/>
                  <a:pt x="1295721" y="173624"/>
                  <a:pt x="1312654" y="139757"/>
                </a:cubicBezTo>
                <a:cubicBezTo>
                  <a:pt x="1329587" y="105890"/>
                  <a:pt x="1312654" y="114357"/>
                  <a:pt x="1312654" y="114357"/>
                </a:cubicBezTo>
              </a:path>
            </a:pathLst>
          </a:custGeom>
          <a:ln w="57150" cmpd="sng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F041619-5147-4779-9395-962C2950C7A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81" y="2655394"/>
            <a:ext cx="905510" cy="91710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7436B55-6A34-4471-A354-F630B8070B9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1846" r="15713" b="1"/>
          <a:stretch/>
        </p:blipFill>
        <p:spPr bwMode="auto">
          <a:xfrm>
            <a:off x="3226489" y="4169605"/>
            <a:ext cx="970146" cy="82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3948F55-9BA3-4DB5-B1E9-9CE810D62C6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 r="-8" b="9619"/>
          <a:stretch/>
        </p:blipFill>
        <p:spPr bwMode="auto">
          <a:xfrm>
            <a:off x="4258207" y="4168716"/>
            <a:ext cx="1095374" cy="82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262F720-7D06-4DA3-A1C6-4D72930AC523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1112" r="8796" b="12847"/>
          <a:stretch/>
        </p:blipFill>
        <p:spPr bwMode="auto">
          <a:xfrm>
            <a:off x="5468756" y="4168716"/>
            <a:ext cx="719455" cy="828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3795857-EE3C-449A-BBB2-C679FC98418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92" y="4226543"/>
            <a:ext cx="1035685" cy="82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6FB9F01-1460-49DB-91F1-3B713701333B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3"/>
          <a:stretch/>
        </p:blipFill>
        <p:spPr bwMode="auto">
          <a:xfrm>
            <a:off x="8679959" y="4195048"/>
            <a:ext cx="905510" cy="82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7620057-BB99-4F0E-95F8-76457F388B4E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77" y="4195048"/>
            <a:ext cx="905510" cy="82891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532B370-2F40-4615-B1C5-4ECBAAC6D4F4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89" y="5640708"/>
            <a:ext cx="970146" cy="82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7859F93-43F7-4F1F-B580-6F360C795820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3"/>
          <a:stretch/>
        </p:blipFill>
        <p:spPr bwMode="auto">
          <a:xfrm>
            <a:off x="4355996" y="5620258"/>
            <a:ext cx="899795" cy="823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18664A2E-8A9A-49D2-ADF8-5345A3292FC8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95" y="5620258"/>
            <a:ext cx="866251" cy="823595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4F900D32-E92B-4568-925C-941FAE2FC53F}"/>
              </a:ext>
            </a:extLst>
          </p:cNvPr>
          <p:cNvSpPr txBox="1"/>
          <p:nvPr/>
        </p:nvSpPr>
        <p:spPr>
          <a:xfrm>
            <a:off x="110206" y="1321641"/>
            <a:ext cx="292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Grande section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1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84969" y="48927"/>
            <a:ext cx="11558378" cy="1386841"/>
          </a:xfrm>
        </p:spPr>
        <p:txBody>
          <a:bodyPr rtlCol="0">
            <a:noAutofit/>
          </a:bodyPr>
          <a:lstStyle/>
          <a:p>
            <a:pPr algn="ctr" rtl="0"/>
            <a:r>
              <a:rPr lang="fr-FR" sz="28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612896D-D0B2-4A2C-A0E4-F189983710F1}"/>
              </a:ext>
            </a:extLst>
          </p:cNvPr>
          <p:cNvGraphicFramePr>
            <a:graphicFrameLocks noGrp="1"/>
          </p:cNvGraphicFramePr>
          <p:nvPr/>
        </p:nvGraphicFramePr>
        <p:xfrm>
          <a:off x="5999751" y="1974152"/>
          <a:ext cx="5943596" cy="2050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6330">
                  <a:extLst>
                    <a:ext uri="{9D8B030D-6E8A-4147-A177-3AD203B41FA5}">
                      <a16:colId xmlns:a16="http://schemas.microsoft.com/office/drawing/2014/main" val="4137270859"/>
                    </a:ext>
                  </a:extLst>
                </a:gridCol>
                <a:gridCol w="1511558">
                  <a:extLst>
                    <a:ext uri="{9D8B030D-6E8A-4147-A177-3AD203B41FA5}">
                      <a16:colId xmlns:a16="http://schemas.microsoft.com/office/drawing/2014/main" val="4173847358"/>
                    </a:ext>
                  </a:extLst>
                </a:gridCol>
                <a:gridCol w="1627025">
                  <a:extLst>
                    <a:ext uri="{9D8B030D-6E8A-4147-A177-3AD203B41FA5}">
                      <a16:colId xmlns:a16="http://schemas.microsoft.com/office/drawing/2014/main" val="1549001326"/>
                    </a:ext>
                  </a:extLst>
                </a:gridCol>
                <a:gridCol w="1238683">
                  <a:extLst>
                    <a:ext uri="{9D8B030D-6E8A-4147-A177-3AD203B41FA5}">
                      <a16:colId xmlns:a16="http://schemas.microsoft.com/office/drawing/2014/main" val="2036757834"/>
                    </a:ext>
                  </a:extLst>
                </a:gridCol>
              </a:tblGrid>
              <a:tr h="431812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Agir sur la pâte à modeler avec un outil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46769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Percer, trouer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Étaler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Couper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Détourer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69285"/>
                  </a:ext>
                </a:extLst>
              </a:tr>
              <a:tr h="9787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98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40193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E6DFB5B2-0F78-47BA-81F4-D2535B52EA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93" y="2684772"/>
            <a:ext cx="1199515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84F059A-8EA3-4DA3-ABD3-F9558562B9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52" y="2684772"/>
            <a:ext cx="1124585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880D524-C5C2-43B4-8B0C-37181C3FB9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48" y="2684772"/>
            <a:ext cx="1310640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BA400C-AA80-4AF5-814E-58D45629C86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05" y="2684772"/>
            <a:ext cx="916305" cy="89979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BAEF8E17-195D-4AC5-AC78-6CF47032D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264" y="1316363"/>
            <a:ext cx="5496609" cy="3840829"/>
          </a:xfrm>
        </p:spPr>
        <p:txBody>
          <a:bodyPr rtlCol="0">
            <a:normAutofit fontScale="92500" lnSpcReduction="10000"/>
          </a:bodyPr>
          <a:lstStyle/>
          <a:p>
            <a:endParaRPr lang="fr-FR" sz="1800" dirty="0"/>
          </a:p>
          <a:p>
            <a:r>
              <a:rPr lang="fr-FR" sz="1800" dirty="0"/>
              <a:t>Chaque enfant devra disposer pour toute la durée nécessaire une boite nominative contenant suffisamment de pâte à modeler.</a:t>
            </a:r>
          </a:p>
          <a:p>
            <a:r>
              <a:rPr lang="fr-FR" sz="1800" dirty="0"/>
              <a:t>Chaque enfant dispose d’une boite nominative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pPr rtl="0"/>
            <a:r>
              <a:rPr lang="fr-FR" sz="1800" dirty="0"/>
              <a:t>Quand l’enfant a terminé l’ensemble de la boîte est remis à l’ATSEM pour désinfection. Le matériel pourra ainsi être mis à disposition d’un autre élève dans une autre boite nominative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9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236EF-689A-4F0E-B9AF-061D28EC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492896"/>
            <a:ext cx="5760640" cy="100471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Explorer le monde : 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objets / l’espace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 1">
            <a:extLst>
              <a:ext uri="{FF2B5EF4-FFF2-40B4-BE49-F238E27FC236}">
                <a16:creationId xmlns:a16="http://schemas.microsoft.com/office/drawing/2014/main" id="{E01B79BC-D4D3-49F8-9A1A-F8B9D0EDE9D7}"/>
              </a:ext>
            </a:extLst>
          </p:cNvPr>
          <p:cNvSpPr txBox="1">
            <a:spLocks/>
          </p:cNvSpPr>
          <p:nvPr/>
        </p:nvSpPr>
        <p:spPr>
          <a:xfrm>
            <a:off x="384969" y="48928"/>
            <a:ext cx="11558378" cy="108811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96A9BC-23B2-486F-85E4-9EA8E8C08804}"/>
              </a:ext>
            </a:extLst>
          </p:cNvPr>
          <p:cNvGraphicFramePr>
            <a:graphicFrameLocks noGrp="1"/>
          </p:cNvGraphicFramePr>
          <p:nvPr/>
        </p:nvGraphicFramePr>
        <p:xfrm>
          <a:off x="3771899" y="1203960"/>
          <a:ext cx="7924483" cy="3667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3165">
                  <a:extLst>
                    <a:ext uri="{9D8B030D-6E8A-4147-A177-3AD203B41FA5}">
                      <a16:colId xmlns:a16="http://schemas.microsoft.com/office/drawing/2014/main" val="1979011514"/>
                    </a:ext>
                  </a:extLst>
                </a:gridCol>
                <a:gridCol w="1335231">
                  <a:extLst>
                    <a:ext uri="{9D8B030D-6E8A-4147-A177-3AD203B41FA5}">
                      <a16:colId xmlns:a16="http://schemas.microsoft.com/office/drawing/2014/main" val="2271614372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1993589776"/>
                    </a:ext>
                  </a:extLst>
                </a:gridCol>
                <a:gridCol w="1283277">
                  <a:extLst>
                    <a:ext uri="{9D8B030D-6E8A-4147-A177-3AD203B41FA5}">
                      <a16:colId xmlns:a16="http://schemas.microsoft.com/office/drawing/2014/main" val="3768685468"/>
                    </a:ext>
                  </a:extLst>
                </a:gridCol>
                <a:gridCol w="1319646">
                  <a:extLst>
                    <a:ext uri="{9D8B030D-6E8A-4147-A177-3AD203B41FA5}">
                      <a16:colId xmlns:a16="http://schemas.microsoft.com/office/drawing/2014/main" val="2541051434"/>
                    </a:ext>
                  </a:extLst>
                </a:gridCol>
                <a:gridCol w="1243127">
                  <a:extLst>
                    <a:ext uri="{9D8B030D-6E8A-4147-A177-3AD203B41FA5}">
                      <a16:colId xmlns:a16="http://schemas.microsoft.com/office/drawing/2014/main" val="3371091514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 le monde </a:t>
                      </a: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 repérer dans l’espace)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Utiliser, fabriquer, manipuler des objets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49202"/>
                  </a:ext>
                </a:extLst>
              </a:tr>
              <a:tr h="1145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210409"/>
                  </a:ext>
                </a:extLst>
              </a:tr>
              <a:tr h="23853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133204"/>
                  </a:ext>
                </a:extLst>
              </a:tr>
              <a:tr h="113191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8952"/>
                  </a:ext>
                </a:extLst>
              </a:tr>
              <a:tr h="44527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89987"/>
                  </a:ext>
                </a:extLst>
              </a:tr>
            </a:tbl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8297CBF2-3500-459E-9E9E-781204ABF6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35" y="1823389"/>
            <a:ext cx="118210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4AFB6E5-3C38-4D65-9B70-E632DAAB7A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70" y="1788491"/>
            <a:ext cx="11582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06FC853-C331-4C2B-8B41-995FD77602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54" y="1823389"/>
            <a:ext cx="1158253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E8AA9A-0673-44D5-9EE7-52F7C4E66D47}"/>
              </a:ext>
            </a:extLst>
          </p:cNvPr>
          <p:cNvSpPr txBox="1"/>
          <p:nvPr/>
        </p:nvSpPr>
        <p:spPr>
          <a:xfrm>
            <a:off x="2050190" y="5182353"/>
            <a:ext cx="7199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Pour les élèves de petite section les fiches sont données à taille réelles pour que les élèves puissent poser les éléments sur la fiche. Pour les élèves de moyenne section les fiches peuvent être à taille réduite et les élèves font leur construction à côté de la fiche.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7C70035-F7CB-4694-94F0-57496D95B2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38" y="1823389"/>
            <a:ext cx="119666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8E0C051-5CCC-44A3-A281-2B4310A930A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976" y="1792882"/>
            <a:ext cx="119666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12C5045-2483-4509-B876-0547FD5444A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14" y="1788491"/>
            <a:ext cx="119666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5389084-8D26-4E41-928F-57F48729524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99" y="3297334"/>
            <a:ext cx="1110546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821388A-9500-4457-9BA2-2FB42789510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28" y="3297334"/>
            <a:ext cx="11582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90B13C1-7E49-4C1D-B517-2E2A9186C0E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95" y="3323871"/>
            <a:ext cx="11582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E06408E-46D7-4C8F-B567-7C61ABD69D1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54" y="3283837"/>
            <a:ext cx="11582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32C11C6-4A7E-49BC-9946-53CB88FE633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73" y="3326376"/>
            <a:ext cx="119666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6DCDB6A-6C21-4352-A8BC-2B424212C82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672" y="3297334"/>
            <a:ext cx="118271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ABE74475-9D61-479A-BA87-6AEA92B35C10}"/>
              </a:ext>
            </a:extLst>
          </p:cNvPr>
          <p:cNvSpPr txBox="1">
            <a:spLocks/>
          </p:cNvSpPr>
          <p:nvPr/>
        </p:nvSpPr>
        <p:spPr>
          <a:xfrm>
            <a:off x="102088" y="1626435"/>
            <a:ext cx="3486582" cy="365591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terminé, l’ensemble de la boîte, son contenu ainsi que la fiche plastifiée sont remis à l’ATSEM pour désinfection. Le matériel pourra ainsi être mis à disposition d’un autre élève dans une autre boite nominative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720EA0C-541D-4615-871E-42C7F18C2C72}"/>
              </a:ext>
            </a:extLst>
          </p:cNvPr>
          <p:cNvSpPr txBox="1"/>
          <p:nvPr/>
        </p:nvSpPr>
        <p:spPr>
          <a:xfrm>
            <a:off x="212157" y="1137038"/>
            <a:ext cx="363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Petite et moyenne section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6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465D525E-630A-4041-AB8B-B99C5893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6568" y="-922248"/>
            <a:ext cx="5805264" cy="961121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7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&#10;&#10;Description générée automatiquement">
            <a:extLst>
              <a:ext uri="{FF2B5EF4-FFF2-40B4-BE49-F238E27FC236}">
                <a16:creationId xmlns:a16="http://schemas.microsoft.com/office/drawing/2014/main" id="{8F8A395D-F195-4D33-B353-D8FB90638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1962" y="-1131892"/>
            <a:ext cx="6848478" cy="913130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5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3833</TotalTime>
  <Words>1318</Words>
  <Application>Microsoft Office PowerPoint</Application>
  <PresentationFormat>Grand écran</PresentationFormat>
  <Paragraphs>122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Enfants amis 16 x 9</vt:lpstr>
      <vt:lpstr>Explorer le monde  Préparer la rentrée mai 2020</vt:lpstr>
      <vt:lpstr>Explorer le monde : la matière</vt:lpstr>
      <vt:lpstr>Proposition d’un outil pour individualiser et personnaliser les apprentissages : les enseignants peuvent à leur guise modifier ce document pour l’adapter à chacun de leurs élèves</vt:lpstr>
      <vt:lpstr>Proposition d’un outil pour individualiser et personnaliser les apprentissages : les enseignants peuvent à leur guise modifier ce document pour l’adapter à chacun de leurs élèves</vt:lpstr>
      <vt:lpstr>Proposition d’un outil pour individualiser et personnaliser les apprentissages : les enseignants peuvent à leur guise modifier ce document pour l’adapter à chacun de leurs élèves</vt:lpstr>
      <vt:lpstr>Explorer le monde :  les objets / l’espace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Eléments didactiques pour construire le nombre en maternelle</dc:title>
  <dc:creator>TALAMONI Annie</dc:creator>
  <cp:lastModifiedBy>elise landez</cp:lastModifiedBy>
  <cp:revision>265</cp:revision>
  <dcterms:created xsi:type="dcterms:W3CDTF">2020-02-25T12:27:00Z</dcterms:created>
  <dcterms:modified xsi:type="dcterms:W3CDTF">2020-05-12T11:25:38Z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