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72" r:id="rId5"/>
    <p:sldId id="519" r:id="rId6"/>
    <p:sldId id="515" r:id="rId7"/>
    <p:sldId id="516" r:id="rId8"/>
    <p:sldId id="518" r:id="rId9"/>
    <p:sldId id="534" r:id="rId10"/>
    <p:sldId id="520" r:id="rId11"/>
    <p:sldId id="521" r:id="rId12"/>
    <p:sldId id="522" r:id="rId13"/>
    <p:sldId id="535" r:id="rId14"/>
    <p:sldId id="523" r:id="rId15"/>
    <p:sldId id="536" r:id="rId16"/>
    <p:sldId id="537" r:id="rId17"/>
    <p:sldId id="538" r:id="rId18"/>
    <p:sldId id="539" r:id="rId1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0" autoAdjust="0"/>
    <p:restoredTop sz="94660"/>
  </p:normalViewPr>
  <p:slideViewPr>
    <p:cSldViewPr>
      <p:cViewPr varScale="1">
        <p:scale>
          <a:sx n="86" d="100"/>
          <a:sy n="86" d="100"/>
        </p:scale>
        <p:origin x="538"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7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2C8B56E-D8D2-4ACA-A577-E83C21F20D1B}" type="datetime1">
              <a:rPr lang="fr-FR" smtClean="0"/>
              <a:t>12/05/2020</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fr-FR" smtClean="0"/>
              <a:t>‹N°›</a:t>
            </a:fld>
            <a:endParaRPr lang="fr-F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01F9C-6784-4284-A4F9-CA377FB7C0BD}" type="datetime1">
              <a:rPr lang="fr-FR" smtClean="0"/>
              <a:pPr/>
              <a:t>12/05/2020</a:t>
            </a:fld>
            <a:endParaRPr lang="fr-FR"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fr-FR" smtClean="0"/>
              <a:t>‹N°›</a:t>
            </a:fld>
            <a:endParaRPr lang="fr-FR"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re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fr-FR"/>
              <a:t>Modifiez le style du titre</a:t>
            </a:r>
            <a:endParaRPr lang="fr-FR" dirty="0"/>
          </a:p>
        </p:txBody>
      </p:sp>
      <p:sp>
        <p:nvSpPr>
          <p:cNvPr id="3" name="Sous-titre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Modifier le style des sous-titres du masque</a:t>
            </a:r>
            <a:endParaRPr lang="fr-FR"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ux images avec légende">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re 1"/>
          <p:cNvSpPr>
            <a:spLocks noGrp="1"/>
          </p:cNvSpPr>
          <p:nvPr>
            <p:ph type="title"/>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fr-FR"/>
              <a:t>Modifiez le style du titre</a:t>
            </a:r>
            <a:endParaRPr lang="fr-FR" dirty="0"/>
          </a:p>
        </p:txBody>
      </p:sp>
      <p:sp>
        <p:nvSpPr>
          <p:cNvPr id="7" name="Forme libre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descr="Espace réservé vide pour ajouter une image. Cliquez sur l’espace réservé et sélectionnez l’image à ajouter"/>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17" name="Espace réservé du texte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r-FR"/>
              <a:t>Modifier les styles du texte du masque</a:t>
            </a:r>
          </a:p>
        </p:txBody>
      </p:sp>
      <p:sp>
        <p:nvSpPr>
          <p:cNvPr id="18" name="Forme libre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Espace réservé d’image 18" descr="Espace réservé vide pour ajouter une image. Cliquez sur l’espace réservé et sélectionnez l’image à ajouter"/>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20" name="Espace réservé du texte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r-FR"/>
              <a:t>Modifier les styles du texte du masque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ois images avec légende">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re 1"/>
          <p:cNvSpPr>
            <a:spLocks noGrp="1"/>
          </p:cNvSpPr>
          <p:nvPr>
            <p:ph type="title"/>
          </p:nvPr>
        </p:nvSpPr>
        <p:spPr>
          <a:xfrm>
            <a:off x="1028580" y="5305424"/>
            <a:ext cx="8104083" cy="579921"/>
          </a:xfrm>
        </p:spPr>
        <p:txBody>
          <a:bodyPr rtlCol="0">
            <a:normAutofit/>
          </a:bodyPr>
          <a:lstStyle>
            <a:lvl1pPr rtl="0">
              <a:defRPr sz="2400">
                <a:solidFill>
                  <a:schemeClr val="accent1"/>
                </a:solidFill>
              </a:defRPr>
            </a:lvl1pPr>
          </a:lstStyle>
          <a:p>
            <a:pPr rtl="0"/>
            <a:r>
              <a:rPr lang="fr-FR"/>
              <a:t>Modifiez le style du titre</a:t>
            </a:r>
            <a:endParaRPr lang="fr-FR" dirty="0"/>
          </a:p>
        </p:txBody>
      </p:sp>
      <p:sp>
        <p:nvSpPr>
          <p:cNvPr id="7" name="Forme libre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descr="Espace réservé vide pour ajouter une image. Cliquez sur l’espace réservé et sélectionnez l’image à ajouter"/>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18" name="Forme libre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Espace réservé d’image 18" descr="Espace réservé vide pour ajouter une image. Cliquez sur l’espace réservé et sélectionnez l’image à ajouter"/>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2" name="Forme libre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Espace réservé d’image 12" descr="Espace réservé vide pour ajouter une image. Cliquez sur l’espace réservé et sélectionnez l’image à ajouter"/>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7" name="Espace réservé du texte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r-FR"/>
              <a:t>Modifier les styles du texte du masque</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q images">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re 1"/>
          <p:cNvSpPr>
            <a:spLocks noGrp="1"/>
          </p:cNvSpPr>
          <p:nvPr>
            <p:ph type="title"/>
          </p:nvPr>
        </p:nvSpPr>
        <p:spPr>
          <a:xfrm>
            <a:off x="9677400" y="365126"/>
            <a:ext cx="2133600" cy="1539874"/>
          </a:xfrm>
        </p:spPr>
        <p:txBody>
          <a:bodyPr vert="horz" lIns="91440" tIns="45720" rIns="91440" bIns="45720" rtlCol="0" anchor="b">
            <a:normAutofit/>
          </a:bodyPr>
          <a:lstStyle>
            <a:lvl1pPr rtl="0">
              <a:defRPr lang="en-US" sz="2400">
                <a:solidFill>
                  <a:schemeClr val="accent1"/>
                </a:solidFill>
              </a:defRPr>
            </a:lvl1pPr>
          </a:lstStyle>
          <a:p>
            <a:pPr lvl="0" rtl="0"/>
            <a:r>
              <a:rPr lang="fr-FR"/>
              <a:t>Modifiez le style du titre</a:t>
            </a:r>
            <a:endParaRPr lang="fr-FR" dirty="0"/>
          </a:p>
        </p:txBody>
      </p:sp>
      <p:sp>
        <p:nvSpPr>
          <p:cNvPr id="8" name="Forme libre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9" name="Espace réservé d’image 8" descr="Espace réservé vide pour ajouter une image. Cliquez sur l’espace réservé et sélectionnez l’image à ajouter"/>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10" name="Forme libre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Espace réservé d’image 10" descr="Espace réservé vide pour ajouter une image. Cliquez sur l’espace réservé et sélectionnez l’image à ajouter"/>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2" name="Forme libre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Espace réservé d’image 12" descr="Espace réservé vide pour ajouter une image. Cliquez sur l’espace réservé et sélectionnez l’image à ajouter"/>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4" name="Forme libre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descr="Espace réservé vide pour ajouter une image. Cliquez sur l’espace réservé et sélectionnez l’image à ajouter"/>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20" name="Forme libre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Espace réservé d’image 20" descr="Espace réservé vide pour ajouter une image. Cliquez sur l’espace réservé et sélectionnez l’image à ajouter"/>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a:t>Mission maternelle de la Seine-saint-Denis</a:t>
            </a:r>
            <a:endParaRPr lang="fr-FR" dirty="0"/>
          </a:p>
        </p:txBody>
      </p:sp>
      <p:sp>
        <p:nvSpPr>
          <p:cNvPr id="4" name="Espace réservé de la date 3"/>
          <p:cNvSpPr>
            <a:spLocks noGrp="1"/>
          </p:cNvSpPr>
          <p:nvPr>
            <p:ph type="dt" sz="half" idx="10"/>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365125"/>
            <a:ext cx="1828799" cy="4940300"/>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1524000" y="365125"/>
            <a:ext cx="6858000" cy="4940300"/>
          </a:xfrm>
        </p:spPr>
        <p:txBody>
          <a:bodyPr vert="eaVert"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a:t>Mission maternelle de la Seine-saint-Denis</a:t>
            </a:r>
            <a:endParaRPr lang="fr-FR" dirty="0"/>
          </a:p>
        </p:txBody>
      </p:sp>
      <p:sp>
        <p:nvSpPr>
          <p:cNvPr id="4" name="Espace réservé de la date 3"/>
          <p:cNvSpPr>
            <a:spLocks noGrp="1"/>
          </p:cNvSpPr>
          <p:nvPr>
            <p:ph type="dt" sz="half" idx="10"/>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a:t>Mission maternelle de la Seine-saint-Denis</a:t>
            </a:r>
            <a:endParaRPr lang="fr-FR" dirty="0"/>
          </a:p>
        </p:txBody>
      </p:sp>
      <p:sp>
        <p:nvSpPr>
          <p:cNvPr id="4" name="Espace réservé de la date 3"/>
          <p:cNvSpPr>
            <a:spLocks noGrp="1"/>
          </p:cNvSpPr>
          <p:nvPr>
            <p:ph type="dt" sz="half" idx="10"/>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re 1"/>
          <p:cNvSpPr>
            <a:spLocks noGrp="1"/>
          </p:cNvSpPr>
          <p:nvPr>
            <p:ph type="title"/>
          </p:nvPr>
        </p:nvSpPr>
        <p:spPr>
          <a:xfrm>
            <a:off x="3352800" y="533400"/>
            <a:ext cx="7315200" cy="1828800"/>
          </a:xfrm>
        </p:spPr>
        <p:txBody>
          <a:bodyPr rtlCol="0" anchor="b">
            <a:normAutofit/>
          </a:bodyPr>
          <a:lstStyle>
            <a:lvl1pPr>
              <a:defRPr sz="4400"/>
            </a:lvl1pPr>
          </a:lstStyle>
          <a:p>
            <a:pPr rtl="0"/>
            <a:r>
              <a:rPr lang="fr-FR"/>
              <a:t>Modifiez le style du titre</a:t>
            </a:r>
            <a:endParaRPr lang="fr-FR" dirty="0"/>
          </a:p>
        </p:txBody>
      </p:sp>
      <p:sp>
        <p:nvSpPr>
          <p:cNvPr id="3" name="Espace réservé du texte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a:t>Modifier les styles du texte du masque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1524000" y="1825625"/>
            <a:ext cx="4389120" cy="3474720"/>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278880" y="1825625"/>
            <a:ext cx="4389120" cy="3474720"/>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pied de page 5"/>
          <p:cNvSpPr>
            <a:spLocks noGrp="1"/>
          </p:cNvSpPr>
          <p:nvPr>
            <p:ph type="ftr" sz="quarter" idx="11"/>
          </p:nvPr>
        </p:nvSpPr>
        <p:spPr/>
        <p:txBody>
          <a:bodyPr rtlCol="0"/>
          <a:lstStyle/>
          <a:p>
            <a:pPr rtl="0"/>
            <a:r>
              <a:rPr lang="fr-FR"/>
              <a:t>Mission maternelle de la Seine-saint-Denis</a:t>
            </a:r>
            <a:endParaRPr lang="fr-FR" dirty="0"/>
          </a:p>
        </p:txBody>
      </p:sp>
      <p:sp>
        <p:nvSpPr>
          <p:cNvPr id="5" name="Espace réservé de la date 4"/>
          <p:cNvSpPr>
            <a:spLocks noGrp="1"/>
          </p:cNvSpPr>
          <p:nvPr>
            <p:ph type="dt" sz="half" idx="10"/>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Modifier les styles du texte du masque</a:t>
            </a:r>
          </a:p>
        </p:txBody>
      </p:sp>
      <p:sp>
        <p:nvSpPr>
          <p:cNvPr id="4" name="Espace réservé du contenu 3"/>
          <p:cNvSpPr>
            <a:spLocks noGrp="1"/>
          </p:cNvSpPr>
          <p:nvPr>
            <p:ph sz="half" idx="2"/>
          </p:nvPr>
        </p:nvSpPr>
        <p:spPr>
          <a:xfrm>
            <a:off x="1524000" y="2624666"/>
            <a:ext cx="4389120" cy="2675467"/>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Modifier les styles du texte du masque</a:t>
            </a:r>
          </a:p>
        </p:txBody>
      </p:sp>
      <p:sp>
        <p:nvSpPr>
          <p:cNvPr id="6" name="Espace réservé du contenu 5"/>
          <p:cNvSpPr>
            <a:spLocks noGrp="1"/>
          </p:cNvSpPr>
          <p:nvPr>
            <p:ph sz="quarter" idx="4"/>
          </p:nvPr>
        </p:nvSpPr>
        <p:spPr>
          <a:xfrm>
            <a:off x="6278880" y="2624666"/>
            <a:ext cx="4389120" cy="2675467"/>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8" name="Espace réservé du pied de page 7"/>
          <p:cNvSpPr>
            <a:spLocks noGrp="1"/>
          </p:cNvSpPr>
          <p:nvPr>
            <p:ph type="ftr" sz="quarter" idx="11"/>
          </p:nvPr>
        </p:nvSpPr>
        <p:spPr/>
        <p:txBody>
          <a:bodyPr rtlCol="0"/>
          <a:lstStyle/>
          <a:p>
            <a:pPr rtl="0"/>
            <a:r>
              <a:rPr lang="fr-FR"/>
              <a:t>Mission maternelle de la Seine-saint-Denis</a:t>
            </a:r>
            <a:endParaRPr lang="fr-FR" dirty="0"/>
          </a:p>
        </p:txBody>
      </p:sp>
      <p:sp>
        <p:nvSpPr>
          <p:cNvPr id="7" name="Espace réservé de la date 6"/>
          <p:cNvSpPr>
            <a:spLocks noGrp="1"/>
          </p:cNvSpPr>
          <p:nvPr>
            <p:ph type="dt" sz="half" idx="10"/>
          </p:nvPr>
        </p:nvSpPr>
        <p:spPr/>
        <p:txBody>
          <a:bodyPr rtlCol="0"/>
          <a:lstStyle/>
          <a:p>
            <a:pPr rtl="0"/>
            <a:endParaRPr lang="fr-FR" dirty="0"/>
          </a:p>
        </p:txBody>
      </p:sp>
      <p:sp>
        <p:nvSpPr>
          <p:cNvPr id="9" name="Espace réservé du numéro de diapositive 8"/>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4" name="Espace réservé du pied de page 3"/>
          <p:cNvSpPr>
            <a:spLocks noGrp="1"/>
          </p:cNvSpPr>
          <p:nvPr>
            <p:ph type="ftr" sz="quarter" idx="11"/>
          </p:nvPr>
        </p:nvSpPr>
        <p:spPr/>
        <p:txBody>
          <a:bodyPr rtlCol="0"/>
          <a:lstStyle/>
          <a:p>
            <a:pPr rtl="0"/>
            <a:r>
              <a:rPr lang="fr-FR"/>
              <a:t>Mission maternelle de la Seine-saint-Denis</a:t>
            </a:r>
            <a:endParaRPr lang="fr-FR" dirty="0"/>
          </a:p>
        </p:txBody>
      </p:sp>
      <p:sp>
        <p:nvSpPr>
          <p:cNvPr id="3" name="Espace réservé de la date 2"/>
          <p:cNvSpPr>
            <a:spLocks noGrp="1"/>
          </p:cNvSpPr>
          <p:nvPr>
            <p:ph type="dt" sz="half" idx="10"/>
          </p:nvPr>
        </p:nvSpPr>
        <p:spPr/>
        <p:txBody>
          <a:bodyPr rtlCol="0"/>
          <a:lstStyle/>
          <a:p>
            <a:pPr rtl="0"/>
            <a:endParaRPr lang="fr-FR" dirty="0"/>
          </a:p>
        </p:txBody>
      </p:sp>
      <p:sp>
        <p:nvSpPr>
          <p:cNvPr id="5" name="Espace réservé du numéro de diapositive 4"/>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a:t>Mission maternelle de la Seine-saint-Denis</a:t>
            </a:r>
            <a:endParaRPr lang="fr-FR" dirty="0"/>
          </a:p>
        </p:txBody>
      </p:sp>
      <p:sp>
        <p:nvSpPr>
          <p:cNvPr id="2" name="Espace réservé de la date 1"/>
          <p:cNvSpPr>
            <a:spLocks noGrp="1"/>
          </p:cNvSpPr>
          <p:nvPr>
            <p:ph type="dt" sz="half" idx="10"/>
          </p:nvPr>
        </p:nvSpPr>
        <p:spPr/>
        <p:txBody>
          <a:bodyPr rtlCol="0"/>
          <a:lstStyle/>
          <a:p>
            <a:pPr rtl="0"/>
            <a:endParaRPr lang="fr-FR" dirty="0"/>
          </a:p>
        </p:txBody>
      </p:sp>
      <p:sp>
        <p:nvSpPr>
          <p:cNvPr id="4" name="Espace réservé du numéro de diapositive 3"/>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defRPr sz="3200"/>
            </a:lvl1pPr>
          </a:lstStyle>
          <a:p>
            <a:pPr rtl="0"/>
            <a:r>
              <a:rPr lang="fr-FR"/>
              <a:t>Modifiez le style du titre</a:t>
            </a:r>
            <a:endParaRPr lang="fr-FR" dirty="0"/>
          </a:p>
        </p:txBody>
      </p:sp>
      <p:sp>
        <p:nvSpPr>
          <p:cNvPr id="3" name="Espace réservé du contenu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Modifier les styles du texte du masque</a:t>
            </a:r>
          </a:p>
        </p:txBody>
      </p:sp>
      <p:sp>
        <p:nvSpPr>
          <p:cNvPr id="6" name="Espace réservé du pied de page 5"/>
          <p:cNvSpPr>
            <a:spLocks noGrp="1"/>
          </p:cNvSpPr>
          <p:nvPr>
            <p:ph type="ftr" sz="quarter" idx="11"/>
          </p:nvPr>
        </p:nvSpPr>
        <p:spPr/>
        <p:txBody>
          <a:bodyPr rtlCol="0"/>
          <a:lstStyle/>
          <a:p>
            <a:pPr rtl="0"/>
            <a:r>
              <a:rPr lang="fr-FR"/>
              <a:t>Mission maternelle de la Seine-saint-Denis</a:t>
            </a:r>
            <a:endParaRPr lang="fr-FR" dirty="0"/>
          </a:p>
        </p:txBody>
      </p:sp>
      <p:sp>
        <p:nvSpPr>
          <p:cNvPr id="5" name="Espace réservé de la date 4"/>
          <p:cNvSpPr>
            <a:spLocks noGrp="1"/>
          </p:cNvSpPr>
          <p:nvPr>
            <p:ph type="dt" sz="half" idx="10"/>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8" name="Forme libre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2" name="Titre 1"/>
          <p:cNvSpPr>
            <a:spLocks noGrp="1"/>
          </p:cNvSpPr>
          <p:nvPr>
            <p:ph type="title"/>
          </p:nvPr>
        </p:nvSpPr>
        <p:spPr/>
        <p:txBody>
          <a:bodyPr rtlCol="0" anchor="b"/>
          <a:lstStyle>
            <a:lvl1pPr>
              <a:defRPr sz="3200"/>
            </a:lvl1pPr>
          </a:lstStyle>
          <a:p>
            <a:pPr rtl="0"/>
            <a:r>
              <a:rPr lang="fr-FR"/>
              <a:t>Modifiez le style du titre</a:t>
            </a:r>
            <a:endParaRPr lang="fr-FR" dirty="0"/>
          </a:p>
        </p:txBody>
      </p:sp>
      <p:sp>
        <p:nvSpPr>
          <p:cNvPr id="12" name="Espace réservé d’image 11" descr="Espace réservé vide pour ajouter une image. Cliquez sur l’espace réservé et sélectionnez l’image à ajouter"/>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4" name="Espace réservé du texte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Modifier les styles du texte du masque</a:t>
            </a:r>
          </a:p>
        </p:txBody>
      </p:sp>
      <p:sp>
        <p:nvSpPr>
          <p:cNvPr id="6" name="Espace réservé du pied de page 5"/>
          <p:cNvSpPr>
            <a:spLocks noGrp="1"/>
          </p:cNvSpPr>
          <p:nvPr>
            <p:ph type="ftr" sz="quarter" idx="11"/>
          </p:nvPr>
        </p:nvSpPr>
        <p:spPr/>
        <p:txBody>
          <a:bodyPr rtlCol="0"/>
          <a:lstStyle/>
          <a:p>
            <a:pPr rtl="0"/>
            <a:r>
              <a:rPr lang="fr-FR"/>
              <a:t>Mission maternelle de la Seine-saint-Denis</a:t>
            </a:r>
            <a:endParaRPr lang="fr-FR" dirty="0"/>
          </a:p>
        </p:txBody>
      </p:sp>
      <p:sp>
        <p:nvSpPr>
          <p:cNvPr id="5" name="Espace réservé de la date 4"/>
          <p:cNvSpPr>
            <a:spLocks noGrp="1"/>
          </p:cNvSpPr>
          <p:nvPr>
            <p:ph type="dt" sz="half" idx="10"/>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Espace réservé du titre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fr-FR" dirty="0"/>
              <a:t>Modifiez le style du titre</a:t>
            </a:r>
          </a:p>
        </p:txBody>
      </p:sp>
      <p:sp>
        <p:nvSpPr>
          <p:cNvPr id="3" name="Espace réservé du texte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pied de page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fr-FR"/>
              <a:t>Mission maternelle de la Seine-saint-Denis</a:t>
            </a:r>
            <a:endParaRPr lang="fr-FR" dirty="0"/>
          </a:p>
        </p:txBody>
      </p:sp>
      <p:sp>
        <p:nvSpPr>
          <p:cNvPr id="4" name="Espace réservé de la date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endParaRPr lang="fr-FR" dirty="0"/>
          </a:p>
        </p:txBody>
      </p:sp>
      <p:sp>
        <p:nvSpPr>
          <p:cNvPr id="6" name="Espace réservé du numéro de diapositive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fr-FR" smtClean="0"/>
              <a:pPr rtl="0"/>
              <a:t>‹N°›</a:t>
            </a:fld>
            <a:endParaRPr lang="fr-FR"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79576" y="260648"/>
            <a:ext cx="8208912" cy="1922160"/>
          </a:xfrm>
        </p:spPr>
        <p:txBody>
          <a:bodyPr>
            <a:normAutofit fontScale="90000"/>
          </a:bodyPr>
          <a:lstStyle/>
          <a:p>
            <a:r>
              <a:rPr lang="fr-FR" sz="3600" b="1" u="sng" dirty="0"/>
              <a:t>Les premiers outils pour structurer sa pensée</a:t>
            </a:r>
            <a:br>
              <a:rPr lang="fr-FR" b="1" u="sng" dirty="0"/>
            </a:br>
            <a:br>
              <a:rPr lang="fr-FR" b="1" dirty="0"/>
            </a:br>
            <a:r>
              <a:rPr lang="fr-FR" sz="3200" dirty="0"/>
              <a:t>Préparer la rentrée mai 2020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6" y="332656"/>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08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5323" y="2426677"/>
            <a:ext cx="7869462" cy="2554545"/>
          </a:xfrm>
          <a:prstGeom prst="rect">
            <a:avLst/>
          </a:prstGeom>
          <a:noFill/>
        </p:spPr>
        <p:txBody>
          <a:bodyPr wrap="none" rtlCol="0">
            <a:spAutoFit/>
          </a:bodyPr>
          <a:lstStyle/>
          <a:p>
            <a:r>
              <a:rPr lang="fr-FR" sz="8000" u="sng" dirty="0"/>
              <a:t>COMPOSER</a:t>
            </a:r>
          </a:p>
          <a:p>
            <a:r>
              <a:rPr lang="fr-FR" sz="8000" u="sng" dirty="0"/>
              <a:t>DÉCOMPOSER</a:t>
            </a:r>
          </a:p>
        </p:txBody>
      </p:sp>
      <p:sp>
        <p:nvSpPr>
          <p:cNvPr id="3" name="Espace réservé du pied de page 2"/>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223889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 y="820674"/>
            <a:ext cx="11413766" cy="519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503712" y="5829272"/>
            <a:ext cx="4980222" cy="369332"/>
          </a:xfrm>
          <a:prstGeom prst="rect">
            <a:avLst/>
          </a:prstGeom>
          <a:noFill/>
        </p:spPr>
        <p:txBody>
          <a:bodyPr wrap="square" rtlCol="0">
            <a:spAutoFit/>
          </a:bodyPr>
          <a:lstStyle/>
          <a:p>
            <a:r>
              <a:rPr lang="fr-FR" b="1" dirty="0">
                <a:solidFill>
                  <a:schemeClr val="tx2"/>
                </a:solidFill>
              </a:rPr>
              <a:t>D’après Vers l’autonomie, Editions Accès</a:t>
            </a:r>
          </a:p>
        </p:txBody>
      </p:sp>
      <p:sp>
        <p:nvSpPr>
          <p:cNvPr id="2" name="Espace réservé du pied de page 1"/>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43320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5323" y="2426677"/>
            <a:ext cx="6036396" cy="1323439"/>
          </a:xfrm>
          <a:prstGeom prst="rect">
            <a:avLst/>
          </a:prstGeom>
          <a:noFill/>
        </p:spPr>
        <p:txBody>
          <a:bodyPr wrap="none" rtlCol="0">
            <a:spAutoFit/>
          </a:bodyPr>
          <a:lstStyle/>
          <a:p>
            <a:r>
              <a:rPr lang="fr-FR" sz="8000" u="sng" dirty="0"/>
              <a:t>COMPARER</a:t>
            </a:r>
          </a:p>
        </p:txBody>
      </p:sp>
      <p:sp>
        <p:nvSpPr>
          <p:cNvPr id="3" name="Espace réservé du pied de page 2"/>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357215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CD56355-94A8-4F6C-99AA-8076B51D6E8F}"/>
              </a:ext>
            </a:extLst>
          </p:cNvPr>
          <p:cNvGraphicFramePr>
            <a:graphicFrameLocks noGrp="1"/>
          </p:cNvGraphicFramePr>
          <p:nvPr>
            <p:extLst>
              <p:ext uri="{D42A27DB-BD31-4B8C-83A1-F6EECF244321}">
                <p14:modId xmlns:p14="http://schemas.microsoft.com/office/powerpoint/2010/main" val="397730429"/>
              </p:ext>
            </p:extLst>
          </p:nvPr>
        </p:nvGraphicFramePr>
        <p:xfrm>
          <a:off x="263352" y="189255"/>
          <a:ext cx="11737304" cy="6627806"/>
        </p:xfrm>
        <a:graphic>
          <a:graphicData uri="http://schemas.openxmlformats.org/drawingml/2006/table">
            <a:tbl>
              <a:tblPr firstRow="1" firstCol="1" bandRow="1">
                <a:tableStyleId>{C4B1156A-380E-4F78-BDF5-A606A8083BF9}</a:tableStyleId>
              </a:tblPr>
              <a:tblGrid>
                <a:gridCol w="2116146">
                  <a:extLst>
                    <a:ext uri="{9D8B030D-6E8A-4147-A177-3AD203B41FA5}">
                      <a16:colId xmlns:a16="http://schemas.microsoft.com/office/drawing/2014/main" val="2775080316"/>
                    </a:ext>
                  </a:extLst>
                </a:gridCol>
                <a:gridCol w="2644438">
                  <a:extLst>
                    <a:ext uri="{9D8B030D-6E8A-4147-A177-3AD203B41FA5}">
                      <a16:colId xmlns:a16="http://schemas.microsoft.com/office/drawing/2014/main" val="1794365337"/>
                    </a:ext>
                  </a:extLst>
                </a:gridCol>
                <a:gridCol w="1797531">
                  <a:extLst>
                    <a:ext uri="{9D8B030D-6E8A-4147-A177-3AD203B41FA5}">
                      <a16:colId xmlns:a16="http://schemas.microsoft.com/office/drawing/2014/main" val="3581194928"/>
                    </a:ext>
                  </a:extLst>
                </a:gridCol>
                <a:gridCol w="2005714">
                  <a:extLst>
                    <a:ext uri="{9D8B030D-6E8A-4147-A177-3AD203B41FA5}">
                      <a16:colId xmlns:a16="http://schemas.microsoft.com/office/drawing/2014/main" val="3976006319"/>
                    </a:ext>
                  </a:extLst>
                </a:gridCol>
                <a:gridCol w="3173475">
                  <a:extLst>
                    <a:ext uri="{9D8B030D-6E8A-4147-A177-3AD203B41FA5}">
                      <a16:colId xmlns:a16="http://schemas.microsoft.com/office/drawing/2014/main" val="3151397335"/>
                    </a:ext>
                  </a:extLst>
                </a:gridCol>
              </a:tblGrid>
              <a:tr h="230980">
                <a:tc gridSpan="5">
                  <a:txBody>
                    <a:bodyPr/>
                    <a:lstStyle/>
                    <a:p>
                      <a:pPr algn="ctr">
                        <a:lnSpc>
                          <a:spcPct val="107000"/>
                        </a:lnSpc>
                        <a:spcAft>
                          <a:spcPts val="0"/>
                        </a:spcAft>
                      </a:pPr>
                      <a:r>
                        <a:rPr lang="fr-FR" sz="1400" u="none" strike="noStrike" dirty="0">
                          <a:effectLst/>
                        </a:rPr>
                        <a:t> </a:t>
                      </a:r>
                      <a:r>
                        <a:rPr lang="fr-FR" sz="1400" u="none" dirty="0">
                          <a:effectLst/>
                        </a:rPr>
                        <a:t>Le jeu des tours pour travailler la notion de comparaison : AUTANT QUE / PAREIL QUE</a:t>
                      </a:r>
                    </a:p>
                  </a:txBody>
                  <a:tcPr marL="44244" marR="44244"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87222730"/>
                  </a:ext>
                </a:extLst>
              </a:tr>
              <a:tr h="1692096">
                <a:tc gridSpan="5">
                  <a:txBody>
                    <a:bodyPr/>
                    <a:lstStyle/>
                    <a:p>
                      <a:pPr algn="l">
                        <a:lnSpc>
                          <a:spcPct val="107000"/>
                        </a:lnSpc>
                        <a:spcAft>
                          <a:spcPts val="0"/>
                        </a:spcAft>
                      </a:pPr>
                      <a:endParaRPr lang="fr-FR" sz="1200" b="0" dirty="0">
                        <a:effectLst/>
                      </a:endParaRPr>
                    </a:p>
                    <a:p>
                      <a:pPr algn="l">
                        <a:lnSpc>
                          <a:spcPct val="107000"/>
                        </a:lnSpc>
                        <a:spcAft>
                          <a:spcPts val="0"/>
                        </a:spcAft>
                      </a:pPr>
                      <a:r>
                        <a:rPr lang="fr-FR" sz="1200" b="0" dirty="0">
                          <a:effectLst/>
                        </a:rPr>
                        <a:t>Cette activité est à réaliser avec un petit groupe d’élèves (maximum 4)</a:t>
                      </a:r>
                    </a:p>
                    <a:p>
                      <a:pPr algn="l">
                        <a:lnSpc>
                          <a:spcPct val="107000"/>
                        </a:lnSpc>
                        <a:spcAft>
                          <a:spcPts val="0"/>
                        </a:spcAft>
                      </a:pPr>
                      <a:r>
                        <a:rPr lang="fr-FR" sz="1200" b="0" dirty="0">
                          <a:effectLst/>
                        </a:rPr>
                        <a:t>Les élèves doivent être à bonne distance des uns des autres et de vous-même</a:t>
                      </a:r>
                    </a:p>
                    <a:p>
                      <a:pPr algn="l">
                        <a:lnSpc>
                          <a:spcPct val="107000"/>
                        </a:lnSpc>
                        <a:spcAft>
                          <a:spcPts val="0"/>
                        </a:spcAft>
                      </a:pPr>
                      <a:r>
                        <a:rPr lang="fr-FR" sz="1200" b="0" dirty="0">
                          <a:effectLst/>
                        </a:rPr>
                        <a:t>Chaque élève doit avoir devant lui une petite boite contenant plusieurs éléments qui lui permettront de construire sa tour</a:t>
                      </a:r>
                    </a:p>
                    <a:p>
                      <a:pPr algn="l">
                        <a:lnSpc>
                          <a:spcPct val="107000"/>
                        </a:lnSpc>
                        <a:spcAft>
                          <a:spcPts val="0"/>
                        </a:spcAft>
                      </a:pPr>
                      <a:r>
                        <a:rPr lang="fr-FR" sz="1200" b="0" dirty="0">
                          <a:effectLst/>
                        </a:rPr>
                        <a:t>Si les élèves sont amenés à se déplacer ils se dirigeront vers une boite nominative dans laquelle seront placés plusieurs éléments qui leur permettront de construire leur tour. Vous veillerez à disposer les boites à différents endroits de la classe pour éviter que les élèves ne soient regroupés au même endroit. Vous veillerez aussi aux trajets que vos élèves devront effectuer de manière à ce qu’ils ne croisent aucun autre élève occupé à une autre activité ailleurs dans la classe.</a:t>
                      </a:r>
                    </a:p>
                    <a:p>
                      <a:pPr algn="l">
                        <a:lnSpc>
                          <a:spcPct val="107000"/>
                        </a:lnSpc>
                        <a:spcAft>
                          <a:spcPts val="0"/>
                        </a:spcAft>
                      </a:pPr>
                      <a:r>
                        <a:rPr lang="fr-FR" sz="1200" b="0" dirty="0">
                          <a:effectLst/>
                        </a:rPr>
                        <a:t>A la fin de cette activité, les éléments seront remis par les élèves dans leur boite et transmis à l’Atsem pour désinfection</a:t>
                      </a:r>
                    </a:p>
                    <a:p>
                      <a:pPr algn="l">
                        <a:lnSpc>
                          <a:spcPct val="107000"/>
                        </a:lnSpc>
                        <a:spcAft>
                          <a:spcPts val="0"/>
                        </a:spcAft>
                      </a:pPr>
                      <a:endParaRPr lang="fr-FR" sz="1200" b="0" dirty="0">
                        <a:effectLst/>
                      </a:endParaRPr>
                    </a:p>
                  </a:txBody>
                  <a:tcPr marL="44244" marR="44244"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16302314"/>
                  </a:ext>
                </a:extLst>
              </a:tr>
              <a:tr h="3527029">
                <a:tc>
                  <a:txBody>
                    <a:bodyPr/>
                    <a:lstStyle/>
                    <a:p>
                      <a:pPr algn="l">
                        <a:lnSpc>
                          <a:spcPct val="107000"/>
                        </a:lnSpc>
                        <a:spcAft>
                          <a:spcPts val="0"/>
                        </a:spcAft>
                      </a:pPr>
                      <a:r>
                        <a:rPr lang="fr-FR" sz="1200" dirty="0">
                          <a:effectLst/>
                        </a:rPr>
                        <a:t> </a:t>
                      </a: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r>
                        <a:rPr lang="fr-FR" sz="1200" b="0" dirty="0">
                          <a:effectLst/>
                        </a:rPr>
                        <a:t>Il vous faut des objets empilables absolument identiques. </a:t>
                      </a:r>
                    </a:p>
                    <a:p>
                      <a:pPr algn="l">
                        <a:lnSpc>
                          <a:spcPct val="107000"/>
                        </a:lnSpc>
                        <a:spcAft>
                          <a:spcPts val="0"/>
                        </a:spcAft>
                      </a:pPr>
                      <a:r>
                        <a:rPr lang="fr-FR" sz="1200" b="0" dirty="0">
                          <a:effectLst/>
                        </a:rPr>
                        <a:t>Devant les yeux de vos élèves, vous allez construire une tour. Les élèves doivent bien observer pour pouvoir construire une tour de la MÊME taille / hauteur que la vôtre.</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dirty="0">
                          <a:effectLst/>
                        </a:rPr>
                        <a:t>Construisez (sans rien dire) la tour sous les yeux de vos élèves en prenant et en empilant les objets un à un.</a:t>
                      </a:r>
                    </a:p>
                    <a:p>
                      <a:pPr algn="l">
                        <a:lnSpc>
                          <a:spcPct val="107000"/>
                        </a:lnSpc>
                        <a:spcAft>
                          <a:spcPts val="0"/>
                        </a:spcAft>
                      </a:pPr>
                      <a:r>
                        <a:rPr lang="fr-FR" sz="1200" dirty="0">
                          <a:effectLst/>
                        </a:rPr>
                        <a:t>Laissez - leur un peu de temps pour observer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dirty="0">
                          <a:effectLst/>
                        </a:rPr>
                        <a:t>Cachez votre tour. </a:t>
                      </a:r>
                    </a:p>
                    <a:p>
                      <a:pPr algn="l">
                        <a:lnSpc>
                          <a:spcPct val="107000"/>
                        </a:lnSpc>
                        <a:spcAft>
                          <a:spcPts val="0"/>
                        </a:spcAft>
                      </a:pPr>
                      <a:r>
                        <a:rPr lang="fr-FR" sz="1200" dirty="0">
                          <a:effectLst/>
                        </a:rPr>
                        <a:t>Vos élèves peuvent maintenant construire chacun leur tour.</a:t>
                      </a:r>
                    </a:p>
                    <a:p>
                      <a:pPr algn="l">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dirty="0">
                          <a:effectLst/>
                        </a:rPr>
                        <a:t>Quand vos élèves ont terminé, pour voir s’ils ont réussi à construire une tour de la MÊME hauteur / taille que la vôtre, il faut COMPARER.</a:t>
                      </a:r>
                    </a:p>
                    <a:p>
                      <a:pPr algn="l">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dirty="0">
                          <a:effectLst/>
                        </a:rPr>
                        <a:t>Demandez à vos élèves de vous expliquer comment ils ont procédé.</a:t>
                      </a:r>
                    </a:p>
                    <a:p>
                      <a:pPr algn="l">
                        <a:lnSpc>
                          <a:spcPct val="107000"/>
                        </a:lnSpc>
                        <a:spcAft>
                          <a:spcPts val="0"/>
                        </a:spcAft>
                      </a:pPr>
                      <a:r>
                        <a:rPr lang="fr-FR" sz="1200" dirty="0">
                          <a:effectLst/>
                        </a:rPr>
                        <a:t> Si un élève n’a pas réussi, comme ici, il pourra ainsi avec votre aide comprendre son erreur et la corriger avec vous. La stratégie efficace étant de compter combien vous avez empilé d’objets, de mémoriser la quantité pour pouvoir en mettre AUTANT / PAREIL.</a:t>
                      </a:r>
                    </a:p>
                    <a:p>
                      <a:pPr algn="l">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extLst>
                  <a:ext uri="{0D108BD9-81ED-4DB2-BD59-A6C34878D82A}">
                    <a16:rowId xmlns:a16="http://schemas.microsoft.com/office/drawing/2014/main" val="351768792"/>
                  </a:ext>
                </a:extLst>
              </a:tr>
              <a:tr h="917030">
                <a:tc gridSpan="5">
                  <a:txBody>
                    <a:bodyPr/>
                    <a:lstStyle/>
                    <a:p>
                      <a:pPr algn="l">
                        <a:lnSpc>
                          <a:spcPct val="107000"/>
                        </a:lnSpc>
                        <a:spcAft>
                          <a:spcPts val="0"/>
                        </a:spcAft>
                      </a:pPr>
                      <a:r>
                        <a:rPr lang="fr-FR" sz="1200" dirty="0">
                          <a:effectLst/>
                        </a:rPr>
                        <a:t> Quand vos élèves réussiront à plusieurs reprises avec différentes quantités :  jusqu'à 3 pour les élèves de petite section, jusqu'à 5 pour les élèves de moyenne section et jusqu’à 10 pour les élèves de grande section vous pourrez ajouter une difficulté supplémentaire. Pour cela, vous pouvez éloigner les objets. Vos élèves devront se déplacer pour aller chercher les objets et donc trouver une stratégie pour se souvenir combien il doivent rapporter d'objets EN UNE SEULE FOIS pour construire une tour de la MÊME taille / hauteur que la vôtre, avec AUTANT / PAREIL d’objets</a:t>
                      </a:r>
                    </a:p>
                  </a:txBody>
                  <a:tcPr marL="44244" marR="44244"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49554928"/>
                  </a:ext>
                </a:extLst>
              </a:tr>
            </a:tbl>
          </a:graphicData>
        </a:graphic>
      </p:graphicFrame>
      <p:pic>
        <p:nvPicPr>
          <p:cNvPr id="20" name="Image 19">
            <a:extLst>
              <a:ext uri="{FF2B5EF4-FFF2-40B4-BE49-F238E27FC236}">
                <a16:creationId xmlns:a16="http://schemas.microsoft.com/office/drawing/2014/main" id="{804EA724-C6C8-44BF-81BB-356324FC09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569" y="2256039"/>
            <a:ext cx="1321435" cy="1439545"/>
          </a:xfrm>
          <a:prstGeom prst="rect">
            <a:avLst/>
          </a:prstGeom>
          <a:noFill/>
          <a:ln>
            <a:noFill/>
          </a:ln>
        </p:spPr>
      </p:pic>
      <p:pic>
        <p:nvPicPr>
          <p:cNvPr id="22" name="Image 21">
            <a:extLst>
              <a:ext uri="{FF2B5EF4-FFF2-40B4-BE49-F238E27FC236}">
                <a16:creationId xmlns:a16="http://schemas.microsoft.com/office/drawing/2014/main" id="{5B0F9819-B319-4DD3-A2DC-E94B340D56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5450" y="2256039"/>
            <a:ext cx="1107440" cy="1439545"/>
          </a:xfrm>
          <a:prstGeom prst="rect">
            <a:avLst/>
          </a:prstGeom>
          <a:noFill/>
          <a:ln>
            <a:noFill/>
          </a:ln>
        </p:spPr>
      </p:pic>
      <p:pic>
        <p:nvPicPr>
          <p:cNvPr id="23" name="Image 22">
            <a:extLst>
              <a:ext uri="{FF2B5EF4-FFF2-40B4-BE49-F238E27FC236}">
                <a16:creationId xmlns:a16="http://schemas.microsoft.com/office/drawing/2014/main" id="{DEEF5471-647B-415A-90E5-0763A11471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919" y="2236035"/>
            <a:ext cx="1040765" cy="1439545"/>
          </a:xfrm>
          <a:prstGeom prst="rect">
            <a:avLst/>
          </a:prstGeom>
          <a:noFill/>
          <a:ln>
            <a:noFill/>
          </a:ln>
        </p:spPr>
      </p:pic>
      <p:pic>
        <p:nvPicPr>
          <p:cNvPr id="24" name="Image 23">
            <a:extLst>
              <a:ext uri="{FF2B5EF4-FFF2-40B4-BE49-F238E27FC236}">
                <a16:creationId xmlns:a16="http://schemas.microsoft.com/office/drawing/2014/main" id="{CDE6BFF2-6A8A-49DC-B3D9-B3D79739798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9181" y="2256040"/>
            <a:ext cx="1135380" cy="1439545"/>
          </a:xfrm>
          <a:prstGeom prst="rect">
            <a:avLst/>
          </a:prstGeom>
          <a:noFill/>
          <a:ln>
            <a:noFill/>
          </a:ln>
        </p:spPr>
      </p:pic>
      <p:pic>
        <p:nvPicPr>
          <p:cNvPr id="25" name="Image 24">
            <a:extLst>
              <a:ext uri="{FF2B5EF4-FFF2-40B4-BE49-F238E27FC236}">
                <a16:creationId xmlns:a16="http://schemas.microsoft.com/office/drawing/2014/main" id="{A2C3509E-471F-48D7-91D2-2090224160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6400" y="2263971"/>
            <a:ext cx="1308100" cy="1799590"/>
          </a:xfrm>
          <a:prstGeom prst="rect">
            <a:avLst/>
          </a:prstGeom>
          <a:noFill/>
          <a:ln>
            <a:noFill/>
          </a:ln>
        </p:spPr>
      </p:pic>
      <p:sp>
        <p:nvSpPr>
          <p:cNvPr id="2" name="Espace réservé du pied de page 1"/>
          <p:cNvSpPr>
            <a:spLocks noGrp="1"/>
          </p:cNvSpPr>
          <p:nvPr>
            <p:ph type="ftr" sz="quarter" idx="11"/>
          </p:nvPr>
        </p:nvSpPr>
        <p:spPr>
          <a:xfrm>
            <a:off x="8724800" y="6453336"/>
            <a:ext cx="4572000" cy="365125"/>
          </a:xfrm>
        </p:spPr>
        <p:txBody>
          <a:bodyPr/>
          <a:lstStyle/>
          <a:p>
            <a:pPr rtl="0"/>
            <a:r>
              <a:rPr lang="fr-FR" dirty="0"/>
              <a:t>Mission maternelle de la Seine-Saint-Denis</a:t>
            </a:r>
          </a:p>
        </p:txBody>
      </p:sp>
    </p:spTree>
    <p:extLst>
      <p:ext uri="{BB962C8B-B14F-4D97-AF65-F5344CB8AC3E}">
        <p14:creationId xmlns:p14="http://schemas.microsoft.com/office/powerpoint/2010/main" val="200165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CD56355-94A8-4F6C-99AA-8076B51D6E8F}"/>
              </a:ext>
            </a:extLst>
          </p:cNvPr>
          <p:cNvGraphicFramePr>
            <a:graphicFrameLocks noGrp="1"/>
          </p:cNvGraphicFramePr>
          <p:nvPr>
            <p:extLst>
              <p:ext uri="{D42A27DB-BD31-4B8C-83A1-F6EECF244321}">
                <p14:modId xmlns:p14="http://schemas.microsoft.com/office/powerpoint/2010/main" val="1752540735"/>
              </p:ext>
            </p:extLst>
          </p:nvPr>
        </p:nvGraphicFramePr>
        <p:xfrm>
          <a:off x="263352" y="189255"/>
          <a:ext cx="11737304" cy="6592922"/>
        </p:xfrm>
        <a:graphic>
          <a:graphicData uri="http://schemas.openxmlformats.org/drawingml/2006/table">
            <a:tbl>
              <a:tblPr firstRow="1" firstCol="1" bandRow="1">
                <a:tableStyleId>{C4B1156A-380E-4F78-BDF5-A606A8083BF9}</a:tableStyleId>
              </a:tblPr>
              <a:tblGrid>
                <a:gridCol w="2116146">
                  <a:extLst>
                    <a:ext uri="{9D8B030D-6E8A-4147-A177-3AD203B41FA5}">
                      <a16:colId xmlns:a16="http://schemas.microsoft.com/office/drawing/2014/main" val="2775080316"/>
                    </a:ext>
                  </a:extLst>
                </a:gridCol>
                <a:gridCol w="2644438">
                  <a:extLst>
                    <a:ext uri="{9D8B030D-6E8A-4147-A177-3AD203B41FA5}">
                      <a16:colId xmlns:a16="http://schemas.microsoft.com/office/drawing/2014/main" val="1794365337"/>
                    </a:ext>
                  </a:extLst>
                </a:gridCol>
                <a:gridCol w="1797531">
                  <a:extLst>
                    <a:ext uri="{9D8B030D-6E8A-4147-A177-3AD203B41FA5}">
                      <a16:colId xmlns:a16="http://schemas.microsoft.com/office/drawing/2014/main" val="3581194928"/>
                    </a:ext>
                  </a:extLst>
                </a:gridCol>
                <a:gridCol w="2005714">
                  <a:extLst>
                    <a:ext uri="{9D8B030D-6E8A-4147-A177-3AD203B41FA5}">
                      <a16:colId xmlns:a16="http://schemas.microsoft.com/office/drawing/2014/main" val="3976006319"/>
                    </a:ext>
                  </a:extLst>
                </a:gridCol>
                <a:gridCol w="3173475">
                  <a:extLst>
                    <a:ext uri="{9D8B030D-6E8A-4147-A177-3AD203B41FA5}">
                      <a16:colId xmlns:a16="http://schemas.microsoft.com/office/drawing/2014/main" val="3151397335"/>
                    </a:ext>
                  </a:extLst>
                </a:gridCol>
              </a:tblGrid>
              <a:tr h="224562">
                <a:tc gridSpan="5">
                  <a:txBody>
                    <a:bodyPr/>
                    <a:lstStyle/>
                    <a:p>
                      <a:pPr algn="ctr">
                        <a:lnSpc>
                          <a:spcPct val="107000"/>
                        </a:lnSpc>
                        <a:spcAft>
                          <a:spcPts val="0"/>
                        </a:spcAft>
                      </a:pPr>
                      <a:r>
                        <a:rPr lang="fr-FR" sz="1100" u="none" strike="noStrike" dirty="0">
                          <a:effectLst/>
                        </a:rPr>
                        <a:t> </a:t>
                      </a:r>
                      <a:r>
                        <a:rPr lang="fr-FR" sz="1400" u="none" dirty="0">
                          <a:effectLst/>
                        </a:rPr>
                        <a:t>Le jeu des tours pour travailler la notion de comparaison : </a:t>
                      </a:r>
                      <a:r>
                        <a:rPr lang="fr-FR" sz="1400" b="1" u="none" kern="1200" dirty="0">
                          <a:solidFill>
                            <a:schemeClr val="dk1"/>
                          </a:solidFill>
                          <a:effectLst/>
                          <a:latin typeface="+mn-lt"/>
                          <a:ea typeface="+mn-ea"/>
                          <a:cs typeface="+mn-cs"/>
                        </a:rPr>
                        <a:t>PLUS PETIT(E) QUE / MOINS QUE</a:t>
                      </a:r>
                      <a:endParaRPr lang="fr-FR" sz="1400" u="none" dirty="0">
                        <a:effectLst/>
                      </a:endParaRPr>
                    </a:p>
                  </a:txBody>
                  <a:tcPr marL="44244" marR="44244"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87222730"/>
                  </a:ext>
                </a:extLst>
              </a:tr>
              <a:tr h="1698659">
                <a:tc gridSpan="5">
                  <a:txBody>
                    <a:bodyPr/>
                    <a:lstStyle/>
                    <a:p>
                      <a:pPr algn="l">
                        <a:lnSpc>
                          <a:spcPct val="107000"/>
                        </a:lnSpc>
                        <a:spcAft>
                          <a:spcPts val="0"/>
                        </a:spcAft>
                      </a:pPr>
                      <a:endParaRPr lang="fr-FR" sz="1200" b="0" dirty="0">
                        <a:effectLst/>
                      </a:endParaRPr>
                    </a:p>
                    <a:p>
                      <a:pPr algn="l">
                        <a:lnSpc>
                          <a:spcPct val="107000"/>
                        </a:lnSpc>
                        <a:spcAft>
                          <a:spcPts val="0"/>
                        </a:spcAft>
                      </a:pPr>
                      <a:r>
                        <a:rPr lang="fr-FR" sz="1200" b="0" dirty="0">
                          <a:effectLst/>
                        </a:rPr>
                        <a:t>Cette activité est à réaliser avec un petit groupe d’élèves (maximum 4)</a:t>
                      </a:r>
                    </a:p>
                    <a:p>
                      <a:pPr algn="l">
                        <a:lnSpc>
                          <a:spcPct val="107000"/>
                        </a:lnSpc>
                        <a:spcAft>
                          <a:spcPts val="0"/>
                        </a:spcAft>
                      </a:pPr>
                      <a:r>
                        <a:rPr lang="fr-FR" sz="1200" b="0" dirty="0">
                          <a:effectLst/>
                        </a:rPr>
                        <a:t>Les élèves doivent être à bonne distance des uns des autres et de vous-même</a:t>
                      </a:r>
                    </a:p>
                    <a:p>
                      <a:pPr algn="l">
                        <a:lnSpc>
                          <a:spcPct val="107000"/>
                        </a:lnSpc>
                        <a:spcAft>
                          <a:spcPts val="0"/>
                        </a:spcAft>
                      </a:pPr>
                      <a:r>
                        <a:rPr lang="fr-FR" sz="1200" b="0" dirty="0">
                          <a:effectLst/>
                        </a:rPr>
                        <a:t>Chaque élève doit avoir devant lui une petite boite contenant plusieurs éléments qui lui permettront de construire sa tour</a:t>
                      </a:r>
                    </a:p>
                    <a:p>
                      <a:pPr algn="l">
                        <a:lnSpc>
                          <a:spcPct val="107000"/>
                        </a:lnSpc>
                        <a:spcAft>
                          <a:spcPts val="0"/>
                        </a:spcAft>
                      </a:pPr>
                      <a:r>
                        <a:rPr lang="fr-FR" sz="1200" b="0" dirty="0">
                          <a:effectLst/>
                        </a:rPr>
                        <a:t>Si les élèves sont amenés à se déplacer ils se dirigeront vers une boite nominative dans laquelle seront placés plusieurs éléments qui leur permettront de construire leur tour. Vous veillerez à disposer les boites à différents endroits de la classe pour éviter que les élèves ne soient regroupés au même endroit. Vous veillerez aussi aux trajets que vos élèves devront effectuer de manière à ce qu’ils ne croisent aucun autre élève occupé à une autre activité ailleurs dans la classe.</a:t>
                      </a:r>
                    </a:p>
                    <a:p>
                      <a:pPr algn="l">
                        <a:lnSpc>
                          <a:spcPct val="107000"/>
                        </a:lnSpc>
                        <a:spcAft>
                          <a:spcPts val="0"/>
                        </a:spcAft>
                      </a:pPr>
                      <a:r>
                        <a:rPr lang="fr-FR" sz="1200" b="0" dirty="0">
                          <a:effectLst/>
                        </a:rPr>
                        <a:t>A la fin de cette activité, les éléments seront remis par les élèves dans leur boite et transmis à l’Atsem pour désinfection</a:t>
                      </a:r>
                    </a:p>
                    <a:p>
                      <a:pPr algn="l">
                        <a:lnSpc>
                          <a:spcPct val="107000"/>
                        </a:lnSpc>
                        <a:spcAft>
                          <a:spcPts val="0"/>
                        </a:spcAft>
                      </a:pPr>
                      <a:endParaRPr lang="fr-FR" sz="1200" b="0" dirty="0">
                        <a:effectLst/>
                      </a:endParaRPr>
                    </a:p>
                  </a:txBody>
                  <a:tcPr marL="44244" marR="44244"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16302314"/>
                  </a:ext>
                </a:extLst>
              </a:tr>
              <a:tr h="3429034">
                <a:tc>
                  <a:txBody>
                    <a:bodyPr/>
                    <a:lstStyle/>
                    <a:p>
                      <a:pPr algn="l">
                        <a:lnSpc>
                          <a:spcPct val="107000"/>
                        </a:lnSpc>
                        <a:spcAft>
                          <a:spcPts val="0"/>
                        </a:spcAft>
                      </a:pPr>
                      <a:r>
                        <a:rPr lang="fr-FR" sz="1200" dirty="0">
                          <a:effectLst/>
                        </a:rPr>
                        <a:t> </a:t>
                      </a: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r>
                        <a:rPr lang="fr-FR" sz="1200" b="0" kern="1200" dirty="0">
                          <a:solidFill>
                            <a:schemeClr val="dk1"/>
                          </a:solidFill>
                          <a:effectLst/>
                          <a:latin typeface="+mn-lt"/>
                          <a:ea typeface="+mn-ea"/>
                          <a:cs typeface="+mn-cs"/>
                        </a:rPr>
                        <a:t>Il vous faut des objets empilables absolument identiques. </a:t>
                      </a:r>
                    </a:p>
                    <a:p>
                      <a:r>
                        <a:rPr lang="fr-FR" sz="1200" b="0" kern="1200" dirty="0">
                          <a:solidFill>
                            <a:schemeClr val="dk1"/>
                          </a:solidFill>
                          <a:effectLst/>
                          <a:latin typeface="+mn-lt"/>
                          <a:ea typeface="+mn-ea"/>
                          <a:cs typeface="+mn-cs"/>
                        </a:rPr>
                        <a:t>Devant les yeux de vos élèves, vous allez construire une tour. Les élèves doivent bien observer pour pouvoir construire une tour PLUS PETITE que la vôtre.</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dirty="0">
                          <a:effectLst/>
                        </a:rPr>
                        <a:t>Construisez (sans rien dire) la tour sous les yeux de vos élèves en prenant et en empilant les objets un à un.</a:t>
                      </a:r>
                    </a:p>
                    <a:p>
                      <a:pPr algn="l">
                        <a:lnSpc>
                          <a:spcPct val="107000"/>
                        </a:lnSpc>
                        <a:spcAft>
                          <a:spcPts val="0"/>
                        </a:spcAft>
                      </a:pPr>
                      <a:r>
                        <a:rPr lang="fr-FR" sz="1200" dirty="0">
                          <a:effectLst/>
                        </a:rPr>
                        <a:t>Laissez - leur un peu de temps pour observer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dirty="0">
                          <a:effectLst/>
                        </a:rPr>
                        <a:t>Cachez votre tour. </a:t>
                      </a:r>
                    </a:p>
                    <a:p>
                      <a:pPr algn="l">
                        <a:lnSpc>
                          <a:spcPct val="107000"/>
                        </a:lnSpc>
                        <a:spcAft>
                          <a:spcPts val="0"/>
                        </a:spcAft>
                      </a:pPr>
                      <a:r>
                        <a:rPr lang="fr-FR" sz="1200" dirty="0">
                          <a:effectLst/>
                        </a:rPr>
                        <a:t>Vos élèves peuvent maintenant construire chacun leur tour.</a:t>
                      </a:r>
                    </a:p>
                    <a:p>
                      <a:pPr algn="l">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kern="1200" dirty="0">
                          <a:solidFill>
                            <a:schemeClr val="dk1"/>
                          </a:solidFill>
                          <a:effectLst/>
                          <a:latin typeface="+mn-lt"/>
                          <a:ea typeface="+mn-ea"/>
                          <a:cs typeface="+mn-cs"/>
                        </a:rPr>
                        <a:t>Quand vos élèves ont terminé, pour voir s’ils ont réussi à construire une tour PLUS PETITE que la vôtre, il faut COMPARER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r>
                        <a:rPr lang="fr-FR" sz="1200" kern="1200" dirty="0">
                          <a:solidFill>
                            <a:schemeClr val="dk1"/>
                          </a:solidFill>
                          <a:effectLst/>
                          <a:latin typeface="+mn-lt"/>
                          <a:ea typeface="+mn-ea"/>
                          <a:cs typeface="+mn-cs"/>
                        </a:rPr>
                        <a:t>Demandez à vos élèves de vous expliquer comment ils ont procédé.</a:t>
                      </a:r>
                    </a:p>
                    <a:p>
                      <a:r>
                        <a:rPr lang="fr-FR" sz="1200" kern="1200" dirty="0">
                          <a:solidFill>
                            <a:schemeClr val="dk1"/>
                          </a:solidFill>
                          <a:effectLst/>
                          <a:latin typeface="+mn-lt"/>
                          <a:ea typeface="+mn-ea"/>
                          <a:cs typeface="+mn-cs"/>
                        </a:rPr>
                        <a:t> Si un élève n’a pas réussi, comme ici, il pourra ainsi avec votre aide comprendre son erreur et la corriger avec vous. La stratégie efficace étant de compter combien vous avez empilé d’objets, de mémoriser la quantité pour pouvoir en mettre MOINS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extLst>
                  <a:ext uri="{0D108BD9-81ED-4DB2-BD59-A6C34878D82A}">
                    <a16:rowId xmlns:a16="http://schemas.microsoft.com/office/drawing/2014/main" val="351768792"/>
                  </a:ext>
                </a:extLst>
              </a:tr>
              <a:tr h="1127850">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fr-FR" sz="12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Quand vos élèves réussiront à plusieurs reprises avec différentes quantités :  jusqu'à 3 pour les élèves de petite section, jusqu'à 5 pour les élèves de moyenne section et jusqu’à 10 pour les élèves de grande section vous pourrez ajouter une difficulté supplémentaire. Pour cela, vous pouvez éloigner les objets. Vos élèves devront se déplacer pour aller chercher les objets et donc trouver une stratégie pour se souvenir combien ils doivent rapporter d'objets EN UNE SEULE FOIS pour construire une tour PLUS PETITE que la vôtre, avec MOINS d’objets.</a:t>
                      </a:r>
                    </a:p>
                    <a:p>
                      <a:pPr algn="l">
                        <a:lnSpc>
                          <a:spcPct val="107000"/>
                        </a:lnSpc>
                        <a:spcAft>
                          <a:spcPts val="0"/>
                        </a:spcAft>
                      </a:pPr>
                      <a:endParaRPr lang="fr-FR" sz="1200" dirty="0">
                        <a:effectLst/>
                      </a:endParaRPr>
                    </a:p>
                  </a:txBody>
                  <a:tcPr marL="44244" marR="44244"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4149554928"/>
                  </a:ext>
                </a:extLst>
              </a:tr>
            </a:tbl>
          </a:graphicData>
        </a:graphic>
      </p:graphicFrame>
      <p:pic>
        <p:nvPicPr>
          <p:cNvPr id="20" name="Image 19">
            <a:extLst>
              <a:ext uri="{FF2B5EF4-FFF2-40B4-BE49-F238E27FC236}">
                <a16:creationId xmlns:a16="http://schemas.microsoft.com/office/drawing/2014/main" id="{804EA724-C6C8-44BF-81BB-356324FC09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569" y="2256039"/>
            <a:ext cx="1321435" cy="1439545"/>
          </a:xfrm>
          <a:prstGeom prst="rect">
            <a:avLst/>
          </a:prstGeom>
          <a:noFill/>
          <a:ln>
            <a:noFill/>
          </a:ln>
        </p:spPr>
      </p:pic>
      <p:pic>
        <p:nvPicPr>
          <p:cNvPr id="22" name="Image 21">
            <a:extLst>
              <a:ext uri="{FF2B5EF4-FFF2-40B4-BE49-F238E27FC236}">
                <a16:creationId xmlns:a16="http://schemas.microsoft.com/office/drawing/2014/main" id="{5B0F9819-B319-4DD3-A2DC-E94B340D56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5450" y="2256039"/>
            <a:ext cx="1107440" cy="1439545"/>
          </a:xfrm>
          <a:prstGeom prst="rect">
            <a:avLst/>
          </a:prstGeom>
          <a:noFill/>
          <a:ln>
            <a:noFill/>
          </a:ln>
        </p:spPr>
      </p:pic>
      <p:pic>
        <p:nvPicPr>
          <p:cNvPr id="23" name="Image 22">
            <a:extLst>
              <a:ext uri="{FF2B5EF4-FFF2-40B4-BE49-F238E27FC236}">
                <a16:creationId xmlns:a16="http://schemas.microsoft.com/office/drawing/2014/main" id="{DEEF5471-647B-415A-90E5-0763A11471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919" y="2236035"/>
            <a:ext cx="1040765" cy="1439545"/>
          </a:xfrm>
          <a:prstGeom prst="rect">
            <a:avLst/>
          </a:prstGeom>
          <a:noFill/>
          <a:ln>
            <a:noFill/>
          </a:ln>
        </p:spPr>
      </p:pic>
      <p:pic>
        <p:nvPicPr>
          <p:cNvPr id="24" name="Image 23">
            <a:extLst>
              <a:ext uri="{FF2B5EF4-FFF2-40B4-BE49-F238E27FC236}">
                <a16:creationId xmlns:a16="http://schemas.microsoft.com/office/drawing/2014/main" id="{CDE6BFF2-6A8A-49DC-B3D9-B3D79739798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9181" y="2256040"/>
            <a:ext cx="1135380" cy="1439545"/>
          </a:xfrm>
          <a:prstGeom prst="rect">
            <a:avLst/>
          </a:prstGeom>
          <a:noFill/>
          <a:ln>
            <a:noFill/>
          </a:ln>
        </p:spPr>
      </p:pic>
      <p:pic>
        <p:nvPicPr>
          <p:cNvPr id="25" name="Image 24">
            <a:extLst>
              <a:ext uri="{FF2B5EF4-FFF2-40B4-BE49-F238E27FC236}">
                <a16:creationId xmlns:a16="http://schemas.microsoft.com/office/drawing/2014/main" id="{A2C3509E-471F-48D7-91D2-2090224160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6400" y="2263971"/>
            <a:ext cx="1308100" cy="1799590"/>
          </a:xfrm>
          <a:prstGeom prst="rect">
            <a:avLst/>
          </a:prstGeom>
          <a:noFill/>
          <a:ln>
            <a:noFill/>
          </a:ln>
        </p:spPr>
      </p:pic>
      <p:sp>
        <p:nvSpPr>
          <p:cNvPr id="2" name="Espace réservé du pied de page 1"/>
          <p:cNvSpPr>
            <a:spLocks noGrp="1"/>
          </p:cNvSpPr>
          <p:nvPr>
            <p:ph type="ftr" sz="quarter" idx="11"/>
          </p:nvPr>
        </p:nvSpPr>
        <p:spPr>
          <a:xfrm>
            <a:off x="6816080" y="6481751"/>
            <a:ext cx="4572000" cy="365125"/>
          </a:xfrm>
        </p:spPr>
        <p:txBody>
          <a:bodyPr/>
          <a:lstStyle/>
          <a:p>
            <a:pPr rtl="0"/>
            <a:r>
              <a:rPr lang="fr-FR" dirty="0"/>
              <a:t>Mission maternelle de la Seine-Saint-Denis</a:t>
            </a:r>
          </a:p>
        </p:txBody>
      </p:sp>
    </p:spTree>
    <p:extLst>
      <p:ext uri="{BB962C8B-B14F-4D97-AF65-F5344CB8AC3E}">
        <p14:creationId xmlns:p14="http://schemas.microsoft.com/office/powerpoint/2010/main" val="36515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CD56355-94A8-4F6C-99AA-8076B51D6E8F}"/>
              </a:ext>
            </a:extLst>
          </p:cNvPr>
          <p:cNvGraphicFramePr>
            <a:graphicFrameLocks noGrp="1"/>
          </p:cNvGraphicFramePr>
          <p:nvPr>
            <p:extLst>
              <p:ext uri="{D42A27DB-BD31-4B8C-83A1-F6EECF244321}">
                <p14:modId xmlns:p14="http://schemas.microsoft.com/office/powerpoint/2010/main" val="3178741384"/>
              </p:ext>
            </p:extLst>
          </p:nvPr>
        </p:nvGraphicFramePr>
        <p:xfrm>
          <a:off x="263352" y="189255"/>
          <a:ext cx="11737304" cy="6589166"/>
        </p:xfrm>
        <a:graphic>
          <a:graphicData uri="http://schemas.openxmlformats.org/drawingml/2006/table">
            <a:tbl>
              <a:tblPr firstRow="1" firstCol="1" bandRow="1">
                <a:tableStyleId>{C4B1156A-380E-4F78-BDF5-A606A8083BF9}</a:tableStyleId>
              </a:tblPr>
              <a:tblGrid>
                <a:gridCol w="2116146">
                  <a:extLst>
                    <a:ext uri="{9D8B030D-6E8A-4147-A177-3AD203B41FA5}">
                      <a16:colId xmlns:a16="http://schemas.microsoft.com/office/drawing/2014/main" val="2775080316"/>
                    </a:ext>
                  </a:extLst>
                </a:gridCol>
                <a:gridCol w="2644438">
                  <a:extLst>
                    <a:ext uri="{9D8B030D-6E8A-4147-A177-3AD203B41FA5}">
                      <a16:colId xmlns:a16="http://schemas.microsoft.com/office/drawing/2014/main" val="1794365337"/>
                    </a:ext>
                  </a:extLst>
                </a:gridCol>
                <a:gridCol w="1797531">
                  <a:extLst>
                    <a:ext uri="{9D8B030D-6E8A-4147-A177-3AD203B41FA5}">
                      <a16:colId xmlns:a16="http://schemas.microsoft.com/office/drawing/2014/main" val="3581194928"/>
                    </a:ext>
                  </a:extLst>
                </a:gridCol>
                <a:gridCol w="2005714">
                  <a:extLst>
                    <a:ext uri="{9D8B030D-6E8A-4147-A177-3AD203B41FA5}">
                      <a16:colId xmlns:a16="http://schemas.microsoft.com/office/drawing/2014/main" val="3976006319"/>
                    </a:ext>
                  </a:extLst>
                </a:gridCol>
                <a:gridCol w="3173475">
                  <a:extLst>
                    <a:ext uri="{9D8B030D-6E8A-4147-A177-3AD203B41FA5}">
                      <a16:colId xmlns:a16="http://schemas.microsoft.com/office/drawing/2014/main" val="3151397335"/>
                    </a:ext>
                  </a:extLst>
                </a:gridCol>
              </a:tblGrid>
              <a:tr h="219550">
                <a:tc gridSpan="5">
                  <a:txBody>
                    <a:bodyPr/>
                    <a:lstStyle/>
                    <a:p>
                      <a:pPr algn="ctr">
                        <a:lnSpc>
                          <a:spcPct val="107000"/>
                        </a:lnSpc>
                        <a:spcAft>
                          <a:spcPts val="0"/>
                        </a:spcAft>
                      </a:pPr>
                      <a:r>
                        <a:rPr lang="fr-FR" sz="1400" u="none" dirty="0">
                          <a:effectLst/>
                        </a:rPr>
                        <a:t>Le jeu des tours pour travailler la notion de comparaison : </a:t>
                      </a:r>
                      <a:r>
                        <a:rPr lang="fr-FR" sz="1400" b="1" u="none" kern="1200" dirty="0">
                          <a:solidFill>
                            <a:schemeClr val="dk1"/>
                          </a:solidFill>
                          <a:effectLst/>
                          <a:latin typeface="+mn-lt"/>
                          <a:ea typeface="+mn-ea"/>
                          <a:cs typeface="+mn-cs"/>
                        </a:rPr>
                        <a:t>PLUS GRAND(E) QUE / PLUS QUE</a:t>
                      </a:r>
                      <a:endParaRPr lang="fr-FR" sz="1400" u="none" dirty="0">
                        <a:effectLst/>
                      </a:endParaRPr>
                    </a:p>
                  </a:txBody>
                  <a:tcPr marL="44244" marR="44244"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87222730"/>
                  </a:ext>
                </a:extLst>
              </a:tr>
              <a:tr h="1708342">
                <a:tc gridSpan="5">
                  <a:txBody>
                    <a:bodyPr/>
                    <a:lstStyle/>
                    <a:p>
                      <a:pPr algn="l">
                        <a:lnSpc>
                          <a:spcPct val="107000"/>
                        </a:lnSpc>
                        <a:spcAft>
                          <a:spcPts val="0"/>
                        </a:spcAft>
                      </a:pPr>
                      <a:endParaRPr lang="fr-FR" sz="1200" b="0" dirty="0">
                        <a:effectLst/>
                      </a:endParaRPr>
                    </a:p>
                    <a:p>
                      <a:pPr algn="l">
                        <a:lnSpc>
                          <a:spcPct val="107000"/>
                        </a:lnSpc>
                        <a:spcAft>
                          <a:spcPts val="0"/>
                        </a:spcAft>
                      </a:pPr>
                      <a:r>
                        <a:rPr lang="fr-FR" sz="1200" b="0" dirty="0">
                          <a:effectLst/>
                        </a:rPr>
                        <a:t>Cette activité est à réaliser avec un petit groupe d’élèves (maximum 4)</a:t>
                      </a:r>
                    </a:p>
                    <a:p>
                      <a:pPr algn="l">
                        <a:lnSpc>
                          <a:spcPct val="107000"/>
                        </a:lnSpc>
                        <a:spcAft>
                          <a:spcPts val="0"/>
                        </a:spcAft>
                      </a:pPr>
                      <a:r>
                        <a:rPr lang="fr-FR" sz="1200" b="0" dirty="0">
                          <a:effectLst/>
                        </a:rPr>
                        <a:t>Les élèves doivent être à bonne distance des uns des autres et de vous-même</a:t>
                      </a:r>
                    </a:p>
                    <a:p>
                      <a:pPr algn="l">
                        <a:lnSpc>
                          <a:spcPct val="107000"/>
                        </a:lnSpc>
                        <a:spcAft>
                          <a:spcPts val="0"/>
                        </a:spcAft>
                      </a:pPr>
                      <a:r>
                        <a:rPr lang="fr-FR" sz="1200" b="0" dirty="0">
                          <a:effectLst/>
                        </a:rPr>
                        <a:t>Chaque élève doit avoir devant lui une petite boite contenant plusieurs éléments qui lui permettront de construire sa tour</a:t>
                      </a:r>
                    </a:p>
                    <a:p>
                      <a:pPr algn="l">
                        <a:lnSpc>
                          <a:spcPct val="107000"/>
                        </a:lnSpc>
                        <a:spcAft>
                          <a:spcPts val="0"/>
                        </a:spcAft>
                      </a:pPr>
                      <a:r>
                        <a:rPr lang="fr-FR" sz="1200" b="0" dirty="0">
                          <a:effectLst/>
                        </a:rPr>
                        <a:t>Si les élèves sont amenés à se déplacer ils se dirigeront vers une boite nominative dans laquelle seront placés plusieurs éléments qui leur permettront de construire leur tour. Vous veillerez à disposer les boites à différents endroits de la classe pour éviter que les élèves ne soient regroupés au même endroit. Vous veillerez aussi aux trajets que vos élèves devront effectuer de manière à ce qu’ils ne croisent aucun autre élève occupé à une autre activité ailleurs dans la classe.</a:t>
                      </a:r>
                    </a:p>
                    <a:p>
                      <a:pPr algn="l">
                        <a:lnSpc>
                          <a:spcPct val="107000"/>
                        </a:lnSpc>
                        <a:spcAft>
                          <a:spcPts val="0"/>
                        </a:spcAft>
                      </a:pPr>
                      <a:r>
                        <a:rPr lang="fr-FR" sz="1200" b="0" dirty="0">
                          <a:effectLst/>
                        </a:rPr>
                        <a:t>A la fin de cette activité, les éléments seront remis par les élèves dans leur boite et transmis à l’Atsem pour désinfection</a:t>
                      </a:r>
                    </a:p>
                    <a:p>
                      <a:pPr algn="l">
                        <a:lnSpc>
                          <a:spcPct val="107000"/>
                        </a:lnSpc>
                        <a:spcAft>
                          <a:spcPts val="0"/>
                        </a:spcAft>
                      </a:pPr>
                      <a:endParaRPr lang="fr-FR" sz="1200" b="0" dirty="0">
                        <a:effectLst/>
                      </a:endParaRPr>
                    </a:p>
                  </a:txBody>
                  <a:tcPr marL="44244" marR="44244"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16302314"/>
                  </a:ext>
                </a:extLst>
              </a:tr>
              <a:tr h="3521549">
                <a:tc>
                  <a:txBody>
                    <a:bodyPr/>
                    <a:lstStyle/>
                    <a:p>
                      <a:pPr algn="l">
                        <a:lnSpc>
                          <a:spcPct val="107000"/>
                        </a:lnSpc>
                        <a:spcAft>
                          <a:spcPts val="0"/>
                        </a:spcAft>
                      </a:pPr>
                      <a:r>
                        <a:rPr lang="fr-FR" sz="1200" dirty="0">
                          <a:effectLst/>
                        </a:rPr>
                        <a:t> </a:t>
                      </a: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pPr algn="l">
                        <a:lnSpc>
                          <a:spcPct val="107000"/>
                        </a:lnSpc>
                        <a:spcAft>
                          <a:spcPts val="0"/>
                        </a:spcAft>
                      </a:pPr>
                      <a:endParaRPr lang="fr-FR" sz="1200" b="0" dirty="0">
                        <a:effectLst/>
                      </a:endParaRPr>
                    </a:p>
                    <a:p>
                      <a:r>
                        <a:rPr lang="fr-FR" sz="1200" b="0" kern="1200" dirty="0">
                          <a:solidFill>
                            <a:schemeClr val="dk1"/>
                          </a:solidFill>
                          <a:effectLst/>
                          <a:latin typeface="+mn-lt"/>
                          <a:ea typeface="+mn-ea"/>
                          <a:cs typeface="+mn-cs"/>
                        </a:rPr>
                        <a:t>Il vous faut des objets empilables absolument identiques. </a:t>
                      </a:r>
                    </a:p>
                    <a:p>
                      <a:r>
                        <a:rPr lang="fr-FR" sz="1200" b="0" kern="1200" dirty="0">
                          <a:solidFill>
                            <a:schemeClr val="dk1"/>
                          </a:solidFill>
                          <a:effectLst/>
                          <a:latin typeface="+mn-lt"/>
                          <a:ea typeface="+mn-ea"/>
                          <a:cs typeface="+mn-cs"/>
                        </a:rPr>
                        <a:t>Devant les yeux de vos élèves, vous allez construire une tour. Les élèves doivent bien observer pour pouvoir construire une tour PLUS GRANDE que la vôtre.</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dirty="0">
                          <a:effectLst/>
                        </a:rPr>
                        <a:t>Construisez (sans rien dire) la tour sous les yeux de vos élèves en prenant et en empilant les objets un à un.</a:t>
                      </a:r>
                    </a:p>
                    <a:p>
                      <a:pPr algn="l">
                        <a:lnSpc>
                          <a:spcPct val="107000"/>
                        </a:lnSpc>
                        <a:spcAft>
                          <a:spcPts val="0"/>
                        </a:spcAft>
                      </a:pPr>
                      <a:r>
                        <a:rPr lang="fr-FR" sz="1200" dirty="0">
                          <a:effectLst/>
                        </a:rPr>
                        <a:t>Laissez - leur un peu de temps pour observer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dirty="0">
                          <a:effectLst/>
                        </a:rPr>
                        <a:t>Cachez votre tour. </a:t>
                      </a:r>
                    </a:p>
                    <a:p>
                      <a:pPr algn="l">
                        <a:lnSpc>
                          <a:spcPct val="107000"/>
                        </a:lnSpc>
                        <a:spcAft>
                          <a:spcPts val="0"/>
                        </a:spcAft>
                      </a:pPr>
                      <a:r>
                        <a:rPr lang="fr-FR" sz="1200" dirty="0">
                          <a:effectLst/>
                        </a:rPr>
                        <a:t>Vos élèves peuvent maintenant construire chacun leur tour.</a:t>
                      </a:r>
                    </a:p>
                    <a:p>
                      <a:pPr algn="l">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r>
                        <a:rPr lang="fr-FR" sz="1200" kern="1200" dirty="0">
                          <a:solidFill>
                            <a:schemeClr val="dk1"/>
                          </a:solidFill>
                          <a:effectLst/>
                          <a:latin typeface="+mn-lt"/>
                          <a:ea typeface="+mn-ea"/>
                          <a:cs typeface="+mn-cs"/>
                        </a:rPr>
                        <a:t>Quand vos élèves ont terminé, pour voir s’ils ont réussi à construire une tour PLUS GRANDE que la vôtre, il faut COMPARER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4" marR="44244" marT="0" marB="0"/>
                </a:tc>
                <a:tc>
                  <a:txBody>
                    <a:bodyPr/>
                    <a:lstStyle/>
                    <a:p>
                      <a:pPr algn="l">
                        <a:lnSpc>
                          <a:spcPct val="107000"/>
                        </a:lnSpc>
                        <a:spcAft>
                          <a:spcPts val="0"/>
                        </a:spcAft>
                      </a:pPr>
                      <a:r>
                        <a:rPr lang="fr-FR" sz="1200" dirty="0">
                          <a:effectLst/>
                        </a:rPr>
                        <a:t> </a:t>
                      </a: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pPr algn="l">
                        <a:lnSpc>
                          <a:spcPct val="107000"/>
                        </a:lnSpc>
                        <a:spcAft>
                          <a:spcPts val="0"/>
                        </a:spcAft>
                      </a:pPr>
                      <a:endParaRPr lang="fr-FR" sz="1200" dirty="0">
                        <a:effectLst/>
                      </a:endParaRPr>
                    </a:p>
                    <a:p>
                      <a:r>
                        <a:rPr lang="fr-FR" sz="1200" kern="1200" dirty="0">
                          <a:solidFill>
                            <a:schemeClr val="dk1"/>
                          </a:solidFill>
                          <a:effectLst/>
                          <a:latin typeface="+mn-lt"/>
                          <a:ea typeface="+mn-ea"/>
                          <a:cs typeface="+mn-cs"/>
                        </a:rPr>
                        <a:t>Demandez à vos élèves de vous expliquer comment ils ont procédé.</a:t>
                      </a:r>
                    </a:p>
                    <a:p>
                      <a:r>
                        <a:rPr lang="fr-FR" sz="1200" kern="1200" dirty="0">
                          <a:solidFill>
                            <a:schemeClr val="dk1"/>
                          </a:solidFill>
                          <a:effectLst/>
                          <a:latin typeface="+mn-lt"/>
                          <a:ea typeface="+mn-ea"/>
                          <a:cs typeface="+mn-cs"/>
                        </a:rPr>
                        <a:t> Si un élève n’a pas réussi, comme ici, il pourra ainsi avec votre aide comprendre son erreur et la corriger avec vous. La stratégie efficace étant de compter combien vous avez empilé d’objets, de mémoriser la quantité pour pouvoir en mettre PLUS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200" dirty="0">
                          <a:effectLst/>
                        </a:rPr>
                        <a:t>.</a:t>
                      </a:r>
                    </a:p>
                  </a:txBody>
                  <a:tcPr marL="44244" marR="44244" marT="0" marB="0"/>
                </a:tc>
                <a:extLst>
                  <a:ext uri="{0D108BD9-81ED-4DB2-BD59-A6C34878D82A}">
                    <a16:rowId xmlns:a16="http://schemas.microsoft.com/office/drawing/2014/main" val="351768792"/>
                  </a:ext>
                </a:extLst>
              </a:tr>
              <a:tr h="983703">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fr-FR" sz="12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Quand vos élèves réussiront à plusieurs reprises avec différentes quantités :  jusqu'à 3 pour les élèves de petite section, jusqu'à 5 pour les élèves de moyenne section et jusqu’à 10 pour les élèves de grande section vous pourrez ajouter une difficulté supplémentaire. Pour cela, vous pouvez éloigner les objets. Vos élèves devront se déplacer pour aller chercher les objets et donc trouver une stratégie pour se souvenir combien ils doivent rapporter d'objets EN UNE SEULE FOIS pour construire une tour PLUS GRANDE que la vôtre, avec PLUS d’objets.</a:t>
                      </a:r>
                    </a:p>
                  </a:txBody>
                  <a:tcPr marL="44244" marR="44244"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49554928"/>
                  </a:ext>
                </a:extLst>
              </a:tr>
            </a:tbl>
          </a:graphicData>
        </a:graphic>
      </p:graphicFrame>
      <p:pic>
        <p:nvPicPr>
          <p:cNvPr id="20" name="Image 19">
            <a:extLst>
              <a:ext uri="{FF2B5EF4-FFF2-40B4-BE49-F238E27FC236}">
                <a16:creationId xmlns:a16="http://schemas.microsoft.com/office/drawing/2014/main" id="{804EA724-C6C8-44BF-81BB-356324FC09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569" y="2256039"/>
            <a:ext cx="1321435" cy="1439545"/>
          </a:xfrm>
          <a:prstGeom prst="rect">
            <a:avLst/>
          </a:prstGeom>
          <a:noFill/>
          <a:ln>
            <a:noFill/>
          </a:ln>
        </p:spPr>
      </p:pic>
      <p:pic>
        <p:nvPicPr>
          <p:cNvPr id="22" name="Image 21">
            <a:extLst>
              <a:ext uri="{FF2B5EF4-FFF2-40B4-BE49-F238E27FC236}">
                <a16:creationId xmlns:a16="http://schemas.microsoft.com/office/drawing/2014/main" id="{5B0F9819-B319-4DD3-A2DC-E94B340D56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5450" y="2256039"/>
            <a:ext cx="1107440" cy="1439545"/>
          </a:xfrm>
          <a:prstGeom prst="rect">
            <a:avLst/>
          </a:prstGeom>
          <a:noFill/>
          <a:ln>
            <a:noFill/>
          </a:ln>
        </p:spPr>
      </p:pic>
      <p:pic>
        <p:nvPicPr>
          <p:cNvPr id="23" name="Image 22">
            <a:extLst>
              <a:ext uri="{FF2B5EF4-FFF2-40B4-BE49-F238E27FC236}">
                <a16:creationId xmlns:a16="http://schemas.microsoft.com/office/drawing/2014/main" id="{DEEF5471-647B-415A-90E5-0763A11471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919" y="2236035"/>
            <a:ext cx="1040765" cy="1439545"/>
          </a:xfrm>
          <a:prstGeom prst="rect">
            <a:avLst/>
          </a:prstGeom>
          <a:noFill/>
          <a:ln>
            <a:noFill/>
          </a:ln>
        </p:spPr>
      </p:pic>
      <p:pic>
        <p:nvPicPr>
          <p:cNvPr id="24" name="Image 23">
            <a:extLst>
              <a:ext uri="{FF2B5EF4-FFF2-40B4-BE49-F238E27FC236}">
                <a16:creationId xmlns:a16="http://schemas.microsoft.com/office/drawing/2014/main" id="{CDE6BFF2-6A8A-49DC-B3D9-B3D79739798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9181" y="2256040"/>
            <a:ext cx="1135380" cy="1439545"/>
          </a:xfrm>
          <a:prstGeom prst="rect">
            <a:avLst/>
          </a:prstGeom>
          <a:noFill/>
          <a:ln>
            <a:noFill/>
          </a:ln>
        </p:spPr>
      </p:pic>
      <p:pic>
        <p:nvPicPr>
          <p:cNvPr id="25" name="Image 24">
            <a:extLst>
              <a:ext uri="{FF2B5EF4-FFF2-40B4-BE49-F238E27FC236}">
                <a16:creationId xmlns:a16="http://schemas.microsoft.com/office/drawing/2014/main" id="{A2C3509E-471F-48D7-91D2-2090224160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6400" y="2263971"/>
            <a:ext cx="1308100" cy="1799590"/>
          </a:xfrm>
          <a:prstGeom prst="rect">
            <a:avLst/>
          </a:prstGeom>
          <a:noFill/>
          <a:ln>
            <a:noFill/>
          </a:ln>
        </p:spPr>
      </p:pic>
      <p:sp>
        <p:nvSpPr>
          <p:cNvPr id="2" name="Espace réservé du pied de page 1"/>
          <p:cNvSpPr>
            <a:spLocks noGrp="1"/>
          </p:cNvSpPr>
          <p:nvPr>
            <p:ph type="ftr" sz="quarter" idx="11"/>
          </p:nvPr>
        </p:nvSpPr>
        <p:spPr>
          <a:xfrm>
            <a:off x="6672064" y="6492875"/>
            <a:ext cx="4572000" cy="365125"/>
          </a:xfrm>
        </p:spPr>
        <p:txBody>
          <a:bodyPr/>
          <a:lstStyle/>
          <a:p>
            <a:pPr rtl="0"/>
            <a:r>
              <a:rPr lang="fr-FR" dirty="0"/>
              <a:t>Mission maternelle de </a:t>
            </a:r>
            <a:r>
              <a:rPr lang="fr-FR"/>
              <a:t>la Seine-Saint-Denis</a:t>
            </a:r>
            <a:endParaRPr lang="fr-FR" dirty="0"/>
          </a:p>
        </p:txBody>
      </p:sp>
    </p:spTree>
    <p:extLst>
      <p:ext uri="{BB962C8B-B14F-4D97-AF65-F5344CB8AC3E}">
        <p14:creationId xmlns:p14="http://schemas.microsoft.com/office/powerpoint/2010/main" val="231676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5323" y="2426677"/>
            <a:ext cx="7277954" cy="1323439"/>
          </a:xfrm>
          <a:prstGeom prst="rect">
            <a:avLst/>
          </a:prstGeom>
          <a:noFill/>
        </p:spPr>
        <p:txBody>
          <a:bodyPr wrap="none" rtlCol="0">
            <a:spAutoFit/>
          </a:bodyPr>
          <a:lstStyle/>
          <a:p>
            <a:r>
              <a:rPr lang="fr-FR" sz="8000" u="sng" dirty="0"/>
              <a:t>DÉNOMBRER</a:t>
            </a:r>
          </a:p>
        </p:txBody>
      </p:sp>
      <p:sp>
        <p:nvSpPr>
          <p:cNvPr id="3" name="Espace réservé du pied de page 2"/>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410720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69" y="543518"/>
            <a:ext cx="10423951" cy="600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055440" y="5966936"/>
            <a:ext cx="4980222" cy="369332"/>
          </a:xfrm>
          <a:prstGeom prst="rect">
            <a:avLst/>
          </a:prstGeom>
          <a:noFill/>
        </p:spPr>
        <p:txBody>
          <a:bodyPr wrap="square" rtlCol="0">
            <a:spAutoFit/>
          </a:bodyPr>
          <a:lstStyle/>
          <a:p>
            <a:r>
              <a:rPr lang="fr-FR" b="1" dirty="0">
                <a:solidFill>
                  <a:schemeClr val="tx2"/>
                </a:solidFill>
              </a:rPr>
              <a:t>D’après Vers l’autonomie, Editions Accès</a:t>
            </a:r>
          </a:p>
        </p:txBody>
      </p:sp>
      <p:sp>
        <p:nvSpPr>
          <p:cNvPr id="2" name="Espace réservé du pied de page 1"/>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180809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631" y="522116"/>
            <a:ext cx="9577754" cy="590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827421" y="5966936"/>
            <a:ext cx="4980222" cy="369332"/>
          </a:xfrm>
          <a:prstGeom prst="rect">
            <a:avLst/>
          </a:prstGeom>
          <a:noFill/>
        </p:spPr>
        <p:txBody>
          <a:bodyPr wrap="square" rtlCol="0">
            <a:spAutoFit/>
          </a:bodyPr>
          <a:lstStyle/>
          <a:p>
            <a:r>
              <a:rPr lang="fr-FR" b="1" dirty="0">
                <a:solidFill>
                  <a:schemeClr val="tx2"/>
                </a:solidFill>
              </a:rPr>
              <a:t>D’après Vers l’autonomie, Editions Accès</a:t>
            </a:r>
          </a:p>
        </p:txBody>
      </p:sp>
      <p:sp>
        <p:nvSpPr>
          <p:cNvPr id="2" name="Espace réservé du pied de page 1"/>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356666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38" y="867507"/>
            <a:ext cx="10459691" cy="52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415480" y="5736362"/>
            <a:ext cx="4980222" cy="369332"/>
          </a:xfrm>
          <a:prstGeom prst="rect">
            <a:avLst/>
          </a:prstGeom>
          <a:noFill/>
        </p:spPr>
        <p:txBody>
          <a:bodyPr wrap="square" rtlCol="0">
            <a:spAutoFit/>
          </a:bodyPr>
          <a:lstStyle/>
          <a:p>
            <a:r>
              <a:rPr lang="fr-FR" b="1" dirty="0">
                <a:solidFill>
                  <a:schemeClr val="tx2"/>
                </a:solidFill>
              </a:rPr>
              <a:t>D’après Vers l’autonomie, Editions Accès</a:t>
            </a:r>
          </a:p>
        </p:txBody>
      </p:sp>
      <p:sp>
        <p:nvSpPr>
          <p:cNvPr id="2" name="Espace réservé du pied de page 1"/>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43479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5323" y="2426677"/>
            <a:ext cx="7154523" cy="1323439"/>
          </a:xfrm>
          <a:prstGeom prst="rect">
            <a:avLst/>
          </a:prstGeom>
          <a:noFill/>
        </p:spPr>
        <p:txBody>
          <a:bodyPr wrap="none" rtlCol="0">
            <a:spAutoFit/>
          </a:bodyPr>
          <a:lstStyle/>
          <a:p>
            <a:r>
              <a:rPr lang="fr-FR" sz="8000" u="sng" dirty="0"/>
              <a:t>SYMBOLISER</a:t>
            </a:r>
          </a:p>
        </p:txBody>
      </p:sp>
      <p:sp>
        <p:nvSpPr>
          <p:cNvPr id="3" name="Espace réservé du pied de page 2"/>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70182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831" y="221107"/>
            <a:ext cx="9296400" cy="585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559496" y="5706153"/>
            <a:ext cx="4980222" cy="369332"/>
          </a:xfrm>
          <a:prstGeom prst="rect">
            <a:avLst/>
          </a:prstGeom>
          <a:noFill/>
        </p:spPr>
        <p:txBody>
          <a:bodyPr wrap="square" rtlCol="0">
            <a:spAutoFit/>
          </a:bodyPr>
          <a:lstStyle/>
          <a:p>
            <a:r>
              <a:rPr lang="fr-FR" b="1" dirty="0">
                <a:solidFill>
                  <a:schemeClr val="tx2"/>
                </a:solidFill>
              </a:rPr>
              <a:t>D’après Vers l’autonomie, Editions Accès</a:t>
            </a:r>
          </a:p>
        </p:txBody>
      </p:sp>
      <p:sp>
        <p:nvSpPr>
          <p:cNvPr id="2" name="Espace réservé du pied de page 1"/>
          <p:cNvSpPr>
            <a:spLocks noGrp="1"/>
          </p:cNvSpPr>
          <p:nvPr>
            <p:ph type="ftr" sz="quarter" idx="11"/>
          </p:nvPr>
        </p:nvSpPr>
        <p:spPr>
          <a:xfrm>
            <a:off x="4439816" y="6341110"/>
            <a:ext cx="4572000" cy="365125"/>
          </a:xfrm>
        </p:spPr>
        <p:txBody>
          <a:bodyPr/>
          <a:lstStyle/>
          <a:p>
            <a:pPr rtl="0"/>
            <a:r>
              <a:rPr lang="fr-FR" dirty="0"/>
              <a:t>Mission maternelle de la Seine-Saint-Denis</a:t>
            </a:r>
          </a:p>
        </p:txBody>
      </p:sp>
    </p:spTree>
    <p:extLst>
      <p:ext uri="{BB962C8B-B14F-4D97-AF65-F5344CB8AC3E}">
        <p14:creationId xmlns:p14="http://schemas.microsoft.com/office/powerpoint/2010/main" val="61360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61291"/>
            <a:ext cx="10453910" cy="460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371600" y="5617644"/>
            <a:ext cx="4980222" cy="369332"/>
          </a:xfrm>
          <a:prstGeom prst="rect">
            <a:avLst/>
          </a:prstGeom>
          <a:noFill/>
        </p:spPr>
        <p:txBody>
          <a:bodyPr wrap="square" rtlCol="0">
            <a:spAutoFit/>
          </a:bodyPr>
          <a:lstStyle/>
          <a:p>
            <a:r>
              <a:rPr lang="fr-FR" b="1" dirty="0">
                <a:solidFill>
                  <a:schemeClr val="tx2"/>
                </a:solidFill>
              </a:rPr>
              <a:t>D’après Vers l’autonomie, Editions Accès</a:t>
            </a:r>
          </a:p>
        </p:txBody>
      </p:sp>
      <p:sp>
        <p:nvSpPr>
          <p:cNvPr id="2" name="Espace réservé du pied de page 1"/>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409083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108" y="545943"/>
            <a:ext cx="9683260" cy="5268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847528" y="5814539"/>
            <a:ext cx="4980222" cy="369332"/>
          </a:xfrm>
          <a:prstGeom prst="rect">
            <a:avLst/>
          </a:prstGeom>
          <a:noFill/>
        </p:spPr>
        <p:txBody>
          <a:bodyPr wrap="square" rtlCol="0">
            <a:spAutoFit/>
          </a:bodyPr>
          <a:lstStyle/>
          <a:p>
            <a:r>
              <a:rPr lang="fr-FR" b="1" dirty="0">
                <a:solidFill>
                  <a:schemeClr val="tx2"/>
                </a:solidFill>
              </a:rPr>
              <a:t>D’après Vers l’autonomie, Editions Accès</a:t>
            </a:r>
          </a:p>
        </p:txBody>
      </p:sp>
      <p:sp>
        <p:nvSpPr>
          <p:cNvPr id="2" name="Espace réservé du pied de page 1"/>
          <p:cNvSpPr>
            <a:spLocks noGrp="1"/>
          </p:cNvSpPr>
          <p:nvPr>
            <p:ph type="ftr" sz="quarter" idx="11"/>
          </p:nvPr>
        </p:nvSpPr>
        <p:spPr/>
        <p:txBody>
          <a:bodyPr/>
          <a:lstStyle/>
          <a:p>
            <a:pPr rtl="0"/>
            <a:r>
              <a:rPr lang="fr-FR" dirty="0"/>
              <a:t>Mission maternelle de la Seine-Saint-Denis</a:t>
            </a:r>
          </a:p>
        </p:txBody>
      </p:sp>
    </p:spTree>
    <p:extLst>
      <p:ext uri="{BB962C8B-B14F-4D97-AF65-F5344CB8AC3E}">
        <p14:creationId xmlns:p14="http://schemas.microsoft.com/office/powerpoint/2010/main" val="401137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Enfants amis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701_TF03896101" id="{F231FC5F-9B3B-424D-9F9D-9C5C9BE5DAD0}" vid="{78E01B54-1707-4259-920B-D2E00895BDB6}"/>
    </a:ext>
  </a:extLst>
</a:theme>
</file>

<file path=ppt/theme/theme2.xml><?xml version="1.0" encoding="utf-8"?>
<a:theme xmlns:a="http://schemas.openxmlformats.org/drawingml/2006/main" name="Thèm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Présentation Cour de récréation, album (grand écran)</Template>
  <TotalTime>3847</TotalTime>
  <Words>1473</Words>
  <Application>Microsoft Office PowerPoint</Application>
  <PresentationFormat>Grand écran</PresentationFormat>
  <Paragraphs>221</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Times New Roman</vt:lpstr>
      <vt:lpstr>Enfants amis 16 x 9</vt:lpstr>
      <vt:lpstr>Les premiers outils pour structurer sa pensée  Préparer la rentrée mai 2020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Eléments didactiques pour construire le nombre en maternelle</dc:title>
  <dc:creator>TALAMONI Annie</dc:creator>
  <cp:lastModifiedBy>elise landez</cp:lastModifiedBy>
  <cp:revision>269</cp:revision>
  <dcterms:created xsi:type="dcterms:W3CDTF">2020-02-25T12:27:00Z</dcterms:created>
  <dcterms:modified xsi:type="dcterms:W3CDTF">2020-05-12T11:26:34Z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