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7" r:id="rId5"/>
    <p:sldId id="309" r:id="rId6"/>
    <p:sldId id="311" r:id="rId7"/>
    <p:sldId id="536" r:id="rId8"/>
    <p:sldId id="548" r:id="rId9"/>
    <p:sldId id="550" r:id="rId10"/>
    <p:sldId id="551" r:id="rId11"/>
    <p:sldId id="552" r:id="rId12"/>
    <p:sldId id="555" r:id="rId13"/>
    <p:sldId id="556" r:id="rId14"/>
    <p:sldId id="557" r:id="rId15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50" autoAdjust="0"/>
    <p:restoredTop sz="94660"/>
  </p:normalViewPr>
  <p:slideViewPr>
    <p:cSldViewPr>
      <p:cViewPr varScale="1">
        <p:scale>
          <a:sx n="86" d="100"/>
          <a:sy n="86" d="100"/>
        </p:scale>
        <p:origin x="53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278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2C8B56E-D8D2-4ACA-A577-E83C21F20D1B}" type="datetime1">
              <a:rPr lang="fr-FR" smtClean="0"/>
              <a:t>12/05/2020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01F9C-6784-4284-A4F9-CA377FB7C0BD}" type="datetime1">
              <a:rPr lang="fr-FR" smtClean="0"/>
              <a:pPr/>
              <a:t>12/05/2020</a:t>
            </a:fld>
            <a:endParaRPr lang="fr-FR" dirty="0"/>
          </a:p>
        </p:txBody>
      </p:sp>
      <p:sp>
        <p:nvSpPr>
          <p:cNvPr id="4" name="Espace réservé d’image de diapositive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832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 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>
              <a:defRPr sz="44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/>
              <a:t>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ux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 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 rtl="0"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Forme libre 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15" name="Espace réservé d’image 14" descr="Espace réservé vide pour ajouter une image. Cliquez sur l’espace réservé et sélectionnez l’image à ajouter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7" name="Espace réservé du texte 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fr-FR"/>
              <a:t>Modifier les styles du texte du masque</a:t>
            </a:r>
          </a:p>
        </p:txBody>
      </p:sp>
      <p:sp>
        <p:nvSpPr>
          <p:cNvPr id="18" name="Forme libre 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19" name="Espace réservé d’image 18" descr="Espace réservé vide pour ajouter une image. Cliquez sur l’espace réservé et sélectionnez l’image à ajouter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0" name="Espace réservé du texte 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ois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 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 rtl="0"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Forme libre 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15" name="Espace réservé d’image 14" descr="Espace réservé vide pour ajouter une image. Cliquez sur l’espace réservé et sélectionnez l’image à ajouter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8" name="Forme libre 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19" name="Espace réservé d’image 18" descr="Espace réservé vide pour ajouter une image. Cliquez sur l’espace réservé et sélectionnez l’image à ajouter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2" name="Forme libre 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13" name="Espace réservé d’image 12" descr="Espace réservé vide pour ajouter une image. Cliquez sur l’espace réservé et sélectionnez l’image à ajouter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7" name="Espace réservé du texte 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nq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 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 rtl="0"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Forme libre 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9" name="Espace réservé d’image 8" descr="Espace réservé vide pour ajouter une image. Cliquez sur l’espace réservé et sélectionnez l’image à ajouter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0" name="Forme libre 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11" name="Espace réservé d’image 10" descr="Espace réservé vide pour ajouter une image. Cliquez sur l’espace réservé et sélectionnez l’image à ajouter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2" name="Forme libre 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13" name="Espace réservé d’image 12" descr="Espace réservé vide pour ajouter une image. Cliquez sur l’espace réservé et sélectionnez l’image à ajouter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4" name="Forme libre 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15" name="Espace réservé d’image 14" descr="Espace réservé vide pour ajouter une image. Cliquez sur l’espace réservé et sélectionnez l’image à ajouter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0" name="Forme libre 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21" name="Espace réservé d’image 20" descr="Espace réservé vide pour ajouter une image. Cliquez sur l’espace réservé et sélectionnez l’image à ajouter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-FR"/>
              <a:t>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Mission maternelle de la Seine-Saint-Denis</a:t>
            </a:r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/>
          <a:p>
            <a:pPr lvl="0" rtl="0"/>
            <a:r>
              <a:rPr lang="fr-FR"/>
              <a:t>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Mission maternelle de la Seine-Saint-Denis</a:t>
            </a:r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/>
              <a:t>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Mission maternelle de la Seine-Saint-Denis</a:t>
            </a:r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 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 rtl="0"/>
            <a:r>
              <a:rPr lang="fr-FR"/>
              <a:t>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 rtl="0"/>
            <a:r>
              <a:rPr lang="fr-FR"/>
              <a:t>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Mission maternelle de la Seine-Saint-Denis</a:t>
            </a:r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 rtl="0"/>
            <a:r>
              <a:rPr lang="fr-FR"/>
              <a:t>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 rtl="0"/>
            <a:r>
              <a:rPr lang="fr-FR"/>
              <a:t>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Mission maternelle de la Seine-Saint-Denis</a:t>
            </a:r>
            <a:endParaRPr lang="fr-FR" dirty="0"/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9" name="Espace réservé du numéro de diapositive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Mission maternelle de la Seine-Saint-Denis</a:t>
            </a:r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Mission maternelle de la Seine-Saint-Denis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r-FR"/>
              <a:t>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Mission maternelle de la Seine-Saint-Denis</a:t>
            </a:r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e libre 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2" name="Espace réservé d’image 11" descr="Espace réservé vide pour ajouter une image. Cliquez sur l’espace réservé et sélectionnez l’image à ajouter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Mission maternelle de la Seine-Saint-Denis</a:t>
            </a:r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 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-FR" dirty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fr-FR"/>
              <a:t>Mission maternelle de la Seine-Saint-Denis</a:t>
            </a:r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31" Type="http://schemas.openxmlformats.org/officeDocument/2006/relationships/image" Target="../media/image36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64FAD5D-0ACA-427B-AB4F-216328308BFD}"/>
              </a:ext>
            </a:extLst>
          </p:cNvPr>
          <p:cNvSpPr/>
          <p:nvPr/>
        </p:nvSpPr>
        <p:spPr>
          <a:xfrm>
            <a:off x="1847528" y="449685"/>
            <a:ext cx="91450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u="sng" dirty="0">
                <a:latin typeface="+mj-lt"/>
              </a:rPr>
              <a:t>Mobiliser le langage dans toutes ses dimensions : L’écrit</a:t>
            </a:r>
            <a:br>
              <a:rPr lang="fr-FR" b="1" u="sng" dirty="0"/>
            </a:br>
            <a:br>
              <a:rPr lang="fr-FR" sz="2400" u="sng" dirty="0"/>
            </a:br>
            <a:r>
              <a:rPr lang="fr-FR" sz="2400" dirty="0"/>
              <a:t>Préparer la rentrée mai 2020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179793"/>
            <a:ext cx="20955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16" y="621947"/>
            <a:ext cx="11370682" cy="556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780074" y="5939988"/>
            <a:ext cx="4980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D’après Vers l’autonomie, Editions Accès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Mission maternelle de la Seine-Saint-Denis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153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8" y="656492"/>
            <a:ext cx="11684171" cy="538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39714" y="5579948"/>
            <a:ext cx="4980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D’après Vers l’autonomie, Editions Accès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Mission maternelle de la Seine-Saint-Denis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969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>
            <a:extLst>
              <a:ext uri="{FF2B5EF4-FFF2-40B4-BE49-F238E27FC236}">
                <a16:creationId xmlns:a16="http://schemas.microsoft.com/office/drawing/2014/main" id="{F9F7E9C3-E676-4F21-8F06-6BBDD11C4980}"/>
              </a:ext>
            </a:extLst>
          </p:cNvPr>
          <p:cNvSpPr txBox="1">
            <a:spLocks/>
          </p:cNvSpPr>
          <p:nvPr/>
        </p:nvSpPr>
        <p:spPr>
          <a:xfrm>
            <a:off x="384969" y="114618"/>
            <a:ext cx="11558378" cy="1655912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b="1" dirty="0">
                <a:solidFill>
                  <a:schemeClr val="tx1"/>
                </a:solidFill>
              </a:rPr>
              <a:t>Proposition d’un outil pour individualiser et personnaliser les apprentissages : les enseignants peuvent à leur guise modifier ce document pour l’adapter à chacun de leurs élèves et au matériel à leur disposition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DC726B-6A8C-472D-8DCA-D6C8C1734D1C}"/>
              </a:ext>
            </a:extLst>
          </p:cNvPr>
          <p:cNvSpPr txBox="1">
            <a:spLocks/>
          </p:cNvSpPr>
          <p:nvPr/>
        </p:nvSpPr>
        <p:spPr>
          <a:xfrm>
            <a:off x="69954" y="549175"/>
            <a:ext cx="3874824" cy="4731812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800" dirty="0">
              <a:solidFill>
                <a:srgbClr val="FF0000"/>
              </a:solidFill>
            </a:endParaRPr>
          </a:p>
          <a:p>
            <a:r>
              <a:rPr lang="fr-FR" sz="1800" dirty="0"/>
              <a:t>Chaque enfant dispose d’une boite à son nom dans laquelle il trouvera le matériel dont il a besoin pour cette activité</a:t>
            </a:r>
          </a:p>
          <a:p>
            <a:r>
              <a:rPr lang="fr-FR" sz="1800" dirty="0"/>
              <a:t>Chaque enfant dispose d’une fiche qu’il validera (à bonne distance) avec l’enseignant</a:t>
            </a:r>
          </a:p>
          <a:p>
            <a:r>
              <a:rPr lang="fr-FR" sz="1800" dirty="0"/>
              <a:t>Quand l’enfant a terminé l’ensemble de la boîte est remis à l’ATSEM pour désinfection. Le matériel pourra ainsi être mis à disposition d’un autre élève dans une autre boite nominative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F6E42283-C3D3-4430-9533-59A907C1592F}"/>
              </a:ext>
            </a:extLst>
          </p:cNvPr>
          <p:cNvGraphicFramePr>
            <a:graphicFrameLocks noGrp="1"/>
          </p:cNvGraphicFramePr>
          <p:nvPr/>
        </p:nvGraphicFramePr>
        <p:xfrm>
          <a:off x="4387682" y="1732457"/>
          <a:ext cx="7735332" cy="50613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55828">
                  <a:extLst>
                    <a:ext uri="{9D8B030D-6E8A-4147-A177-3AD203B41FA5}">
                      <a16:colId xmlns:a16="http://schemas.microsoft.com/office/drawing/2014/main" val="3511925396"/>
                    </a:ext>
                  </a:extLst>
                </a:gridCol>
                <a:gridCol w="1713390">
                  <a:extLst>
                    <a:ext uri="{9D8B030D-6E8A-4147-A177-3AD203B41FA5}">
                      <a16:colId xmlns:a16="http://schemas.microsoft.com/office/drawing/2014/main" val="3781237526"/>
                    </a:ext>
                  </a:extLst>
                </a:gridCol>
                <a:gridCol w="1546183">
                  <a:extLst>
                    <a:ext uri="{9D8B030D-6E8A-4147-A177-3AD203B41FA5}">
                      <a16:colId xmlns:a16="http://schemas.microsoft.com/office/drawing/2014/main" val="1432008841"/>
                    </a:ext>
                  </a:extLst>
                </a:gridCol>
                <a:gridCol w="1322773">
                  <a:extLst>
                    <a:ext uri="{9D8B030D-6E8A-4147-A177-3AD203B41FA5}">
                      <a16:colId xmlns:a16="http://schemas.microsoft.com/office/drawing/2014/main" val="2035200899"/>
                    </a:ext>
                  </a:extLst>
                </a:gridCol>
                <a:gridCol w="1497158">
                  <a:extLst>
                    <a:ext uri="{9D8B030D-6E8A-4147-A177-3AD203B41FA5}">
                      <a16:colId xmlns:a16="http://schemas.microsoft.com/office/drawing/2014/main" val="1412685035"/>
                    </a:ext>
                  </a:extLst>
                </a:gridCol>
              </a:tblGrid>
              <a:tr h="449214">
                <a:tc gridSpan="5">
                  <a:txBody>
                    <a:bodyPr/>
                    <a:lstStyle/>
                    <a:p>
                      <a:pPr algn="ctr"/>
                      <a:r>
                        <a:rPr lang="fr-FR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Mobiliser le langage dans toutes ses dimensions </a:t>
                      </a:r>
                    </a:p>
                    <a:p>
                      <a:pPr algn="ctr"/>
                      <a:r>
                        <a:rPr lang="fr-FR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L’écrit : copier / reconstituer des mots</a:t>
                      </a:r>
                      <a:endParaRPr lang="fr-FR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137890"/>
                  </a:ext>
                </a:extLst>
              </a:tr>
              <a:tr h="354219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Avec des lettres tampons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/>
                        <a:t>Avec des lettres mobiles en capitales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/>
                        <a:t>Je recopie des mots 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/>
                        <a:t>J’écris la plupart des lettres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J’écris mon prénom en capitales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061861"/>
                  </a:ext>
                </a:extLst>
              </a:tr>
              <a:tr h="50546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33825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2370552"/>
                  </a:ext>
                </a:extLst>
              </a:tr>
              <a:tr h="211584">
                <a:tc gridSpan="5"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Dictée muette: remettre dans l’ordre des mots de 3, 4, 5, 6 et 7 lettres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1810615"/>
                  </a:ext>
                </a:extLst>
              </a:tr>
              <a:tr h="441990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8973283"/>
                  </a:ext>
                </a:extLst>
              </a:tr>
              <a:tr h="117362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1941314"/>
                  </a:ext>
                </a:extLst>
              </a:tr>
              <a:tr h="39535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8877942"/>
                  </a:ext>
                </a:extLst>
              </a:tr>
              <a:tr h="195309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1740390"/>
                  </a:ext>
                </a:extLst>
              </a:tr>
              <a:tr h="35984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609370"/>
                  </a:ext>
                </a:extLst>
              </a:tr>
              <a:tr h="212591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4278972"/>
                  </a:ext>
                </a:extLst>
              </a:tr>
              <a:tr h="35984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4915256"/>
                  </a:ext>
                </a:extLst>
              </a:tr>
              <a:tr h="203713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307231"/>
                  </a:ext>
                </a:extLst>
              </a:tr>
              <a:tr h="35984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4922890"/>
                  </a:ext>
                </a:extLst>
              </a:tr>
              <a:tr h="144528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524634"/>
                  </a:ext>
                </a:extLst>
              </a:tr>
            </a:tbl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66AE6AD6-A7AD-441F-8C0B-2679F56CB36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524" y="2645399"/>
            <a:ext cx="534670" cy="53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6C0EE1C-59C2-42B2-B0A6-350F6AA28A0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972" y="2750455"/>
            <a:ext cx="504825" cy="359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070E83D-0BFF-477A-8CCE-B3A3CB24C2F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181" y="2645206"/>
            <a:ext cx="552495" cy="53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BC50146-8F3B-4983-A5AB-B44FF4A5D3C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570" y="2843326"/>
            <a:ext cx="751840" cy="143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F2CE967-6072-41BB-98FD-006FBAAD7AC7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69" y="2698786"/>
            <a:ext cx="471805" cy="359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5314EF7-FE73-4518-93BB-1652561532A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658" y="2687929"/>
            <a:ext cx="471805" cy="359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83253BB-47D0-44A1-9D8B-5CA72520F483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13" y="3673227"/>
            <a:ext cx="1090296" cy="359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07CEA00-CFBD-4224-8275-940B531F0639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363" y="3680865"/>
            <a:ext cx="988695" cy="36782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B7CA8069-4DE5-4A10-A11E-B8431A8A2A1E}"/>
              </a:ext>
            </a:extLst>
          </p:cNvPr>
          <p:cNvSpPr txBox="1"/>
          <p:nvPr/>
        </p:nvSpPr>
        <p:spPr>
          <a:xfrm>
            <a:off x="6785631" y="1170388"/>
            <a:ext cx="3631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/>
              <a:t>Moyenne section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5C5A2C89-5164-496A-AB51-B91231CA419A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098" y="3632855"/>
            <a:ext cx="901162" cy="391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16383A36-1890-427A-96A4-1BBF0C270650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2063" y="3657180"/>
            <a:ext cx="1001395" cy="39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C6BDC420-D14B-4102-98F5-4E97233BB90F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8305" y="3703102"/>
            <a:ext cx="887095" cy="391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EB9B68E-C928-402A-A9BD-202B4010017C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5949" y="2687929"/>
            <a:ext cx="471805" cy="359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28736A9B-0A9B-486E-BE11-9A3F086E533E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565" y="4324148"/>
            <a:ext cx="1090295" cy="359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D1F6564C-E333-4B92-A91C-EC06FA67A32A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224" y="4336957"/>
            <a:ext cx="988695" cy="397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A886708C-4555-4AEC-B0C0-75CE0003D0FD}"/>
              </a:ext>
            </a:extLst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587" y="4316555"/>
            <a:ext cx="874395" cy="397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4713AD1B-6716-49C3-A02F-AEA649D7FBDF}"/>
              </a:ext>
            </a:extLst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23" y="4341673"/>
            <a:ext cx="1001395" cy="391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2C33E95D-0B1A-4ECA-9DAE-F8B8BE202A38}"/>
              </a:ext>
            </a:extLst>
          </p:cNvPr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1052" y="4344578"/>
            <a:ext cx="887095" cy="397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367DCDBF-2F8F-47C4-BF6F-05BD59D1F85B}"/>
              </a:ext>
            </a:extLst>
          </p:cNvPr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349" y="4955410"/>
            <a:ext cx="1071511" cy="359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F63212DE-356C-42EC-8454-298263BEC178}"/>
              </a:ext>
            </a:extLst>
          </p:cNvPr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527" y="4997192"/>
            <a:ext cx="998087" cy="367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668BFA77-32E5-49FC-8A3A-AF68E890442D}"/>
              </a:ext>
            </a:extLst>
          </p:cNvPr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606" y="4967110"/>
            <a:ext cx="874395" cy="397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E8F0F1B3-4164-4E8E-8767-824ACC9AB9FE}"/>
              </a:ext>
            </a:extLst>
          </p:cNvPr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7420" y="4916917"/>
            <a:ext cx="998087" cy="397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B264C1E2-C70D-495A-ACDE-ACEB801E275D}"/>
              </a:ext>
            </a:extLst>
          </p:cNvPr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598" y="4916917"/>
            <a:ext cx="887095" cy="380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367B7BF3-415E-4F9F-B235-07176D457FCC}"/>
              </a:ext>
            </a:extLst>
          </p:cNvPr>
          <p:cNvPicPr/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120" y="5577679"/>
            <a:ext cx="1090295" cy="359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96A089E2-177E-408D-91C2-DDBFE0B18A07}"/>
              </a:ext>
            </a:extLst>
          </p:cNvPr>
          <p:cNvPicPr/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224" y="5561526"/>
            <a:ext cx="988695" cy="395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EB767736-4469-42C6-802B-E77C725F395C}"/>
              </a:ext>
            </a:extLst>
          </p:cNvPr>
          <p:cNvPicPr/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606" y="5544879"/>
            <a:ext cx="874395" cy="397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5A564DFA-5149-4674-9BD9-C50346E12191}"/>
              </a:ext>
            </a:extLst>
          </p:cNvPr>
          <p:cNvPicPr/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72" y="5541922"/>
            <a:ext cx="988695" cy="397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F1FE85A4-8BFC-4F4F-BEB6-048EEAE8959E}"/>
              </a:ext>
            </a:extLst>
          </p:cNvPr>
          <p:cNvPicPr/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1053" y="5577679"/>
            <a:ext cx="887095" cy="380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63C900A8-C513-4ACE-9EAD-60A29663BBE4}"/>
              </a:ext>
            </a:extLst>
          </p:cNvPr>
          <p:cNvPicPr/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535" y="6199948"/>
            <a:ext cx="1041834" cy="359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16AC2836-E073-4A89-8CB4-14AE27A2FEE6}"/>
              </a:ext>
            </a:extLst>
          </p:cNvPr>
          <p:cNvPicPr/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429" y="6195435"/>
            <a:ext cx="998087" cy="395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A33307C9-86E2-4768-B1D0-8C4C346E315D}"/>
              </a:ext>
            </a:extLst>
          </p:cNvPr>
          <p:cNvPicPr/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743" y="6195434"/>
            <a:ext cx="874395" cy="395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4E165B5F-A449-47BA-8FC9-4F664C1FCBC7}"/>
              </a:ext>
            </a:extLst>
          </p:cNvPr>
          <p:cNvPicPr/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523" y="6188664"/>
            <a:ext cx="1001395" cy="369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E2B97248-C065-4491-8BDD-3A50A6222D38}"/>
              </a:ext>
            </a:extLst>
          </p:cNvPr>
          <p:cNvPicPr/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739" y="6185497"/>
            <a:ext cx="887095" cy="3759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Mission maternelle de la Seine-Saint-Denis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5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>
            <a:extLst>
              <a:ext uri="{FF2B5EF4-FFF2-40B4-BE49-F238E27FC236}">
                <a16:creationId xmlns:a16="http://schemas.microsoft.com/office/drawing/2014/main" id="{F9F7E9C3-E676-4F21-8F06-6BBDD11C4980}"/>
              </a:ext>
            </a:extLst>
          </p:cNvPr>
          <p:cNvSpPr txBox="1">
            <a:spLocks/>
          </p:cNvSpPr>
          <p:nvPr/>
        </p:nvSpPr>
        <p:spPr>
          <a:xfrm>
            <a:off x="384969" y="114618"/>
            <a:ext cx="11558378" cy="1655912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b="1" dirty="0">
                <a:solidFill>
                  <a:schemeClr val="tx1"/>
                </a:solidFill>
              </a:rPr>
              <a:t>Proposition d’un outil pour individualiser et personnaliser les apprentissages : les enseignants peuvent à leur guise modifier ce document pour l’adapter à chacun de leurs élèves et au matériel à leur disposition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DC726B-6A8C-472D-8DCA-D6C8C1734D1C}"/>
              </a:ext>
            </a:extLst>
          </p:cNvPr>
          <p:cNvSpPr txBox="1">
            <a:spLocks/>
          </p:cNvSpPr>
          <p:nvPr/>
        </p:nvSpPr>
        <p:spPr>
          <a:xfrm>
            <a:off x="15786" y="627648"/>
            <a:ext cx="3191587" cy="4546847"/>
          </a:xfrm>
          <a:prstGeom prst="rect">
            <a:avLst/>
          </a:prstGeom>
        </p:spPr>
        <p:txBody>
          <a:bodyPr rtlCol="0">
            <a:normAutofit fontScale="92500" lnSpcReduction="20000"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800" dirty="0">
              <a:solidFill>
                <a:srgbClr val="FF0000"/>
              </a:solidFill>
            </a:endParaRPr>
          </a:p>
          <a:p>
            <a:r>
              <a:rPr lang="fr-FR" sz="1800" dirty="0"/>
              <a:t>Chaque enfant dispose d’une boite à son nom dans laquelle il trouvera le matériel dont il a besoin pour cette activité</a:t>
            </a:r>
          </a:p>
          <a:p>
            <a:r>
              <a:rPr lang="fr-FR" sz="1800" dirty="0"/>
              <a:t>Chaque enfant dispose d’une fiche qu’il validera (à bonne distance) avec l’enseignant</a:t>
            </a:r>
          </a:p>
          <a:p>
            <a:r>
              <a:rPr lang="fr-FR" sz="1800" dirty="0"/>
              <a:t>Quand l’enfant a terminé l’ensemble de la boîte est remis à l’ATSEM pour désinfection. Le matériel pourra ainsi être mis à disposition d’un autre élève dans une autre boite nominative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7CA8069-4DE5-4A10-A11E-B8431A8A2A1E}"/>
              </a:ext>
            </a:extLst>
          </p:cNvPr>
          <p:cNvSpPr txBox="1"/>
          <p:nvPr/>
        </p:nvSpPr>
        <p:spPr>
          <a:xfrm>
            <a:off x="6036409" y="1116871"/>
            <a:ext cx="3631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/>
              <a:t>Grande section</a:t>
            </a:r>
          </a:p>
        </p:txBody>
      </p:sp>
      <p:graphicFrame>
        <p:nvGraphicFramePr>
          <p:cNvPr id="40" name="Tableau 40">
            <a:extLst>
              <a:ext uri="{FF2B5EF4-FFF2-40B4-BE49-F238E27FC236}">
                <a16:creationId xmlns:a16="http://schemas.microsoft.com/office/drawing/2014/main" id="{326A924D-CCCB-4C82-8888-85A5C31494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129083"/>
              </p:ext>
            </p:extLst>
          </p:nvPr>
        </p:nvGraphicFramePr>
        <p:xfrm>
          <a:off x="3391962" y="1630551"/>
          <a:ext cx="8366796" cy="32989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9881">
                  <a:extLst>
                    <a:ext uri="{9D8B030D-6E8A-4147-A177-3AD203B41FA5}">
                      <a16:colId xmlns:a16="http://schemas.microsoft.com/office/drawing/2014/main" val="3413767668"/>
                    </a:ext>
                  </a:extLst>
                </a:gridCol>
                <a:gridCol w="309882">
                  <a:extLst>
                    <a:ext uri="{9D8B030D-6E8A-4147-A177-3AD203B41FA5}">
                      <a16:colId xmlns:a16="http://schemas.microsoft.com/office/drawing/2014/main" val="2713024303"/>
                    </a:ext>
                  </a:extLst>
                </a:gridCol>
                <a:gridCol w="309881">
                  <a:extLst>
                    <a:ext uri="{9D8B030D-6E8A-4147-A177-3AD203B41FA5}">
                      <a16:colId xmlns:a16="http://schemas.microsoft.com/office/drawing/2014/main" val="2950216640"/>
                    </a:ext>
                  </a:extLst>
                </a:gridCol>
                <a:gridCol w="309881">
                  <a:extLst>
                    <a:ext uri="{9D8B030D-6E8A-4147-A177-3AD203B41FA5}">
                      <a16:colId xmlns:a16="http://schemas.microsoft.com/office/drawing/2014/main" val="3841167705"/>
                    </a:ext>
                  </a:extLst>
                </a:gridCol>
                <a:gridCol w="309882">
                  <a:extLst>
                    <a:ext uri="{9D8B030D-6E8A-4147-A177-3AD203B41FA5}">
                      <a16:colId xmlns:a16="http://schemas.microsoft.com/office/drawing/2014/main" val="1775185018"/>
                    </a:ext>
                  </a:extLst>
                </a:gridCol>
                <a:gridCol w="309881">
                  <a:extLst>
                    <a:ext uri="{9D8B030D-6E8A-4147-A177-3AD203B41FA5}">
                      <a16:colId xmlns:a16="http://schemas.microsoft.com/office/drawing/2014/main" val="2171546975"/>
                    </a:ext>
                  </a:extLst>
                </a:gridCol>
                <a:gridCol w="309881">
                  <a:extLst>
                    <a:ext uri="{9D8B030D-6E8A-4147-A177-3AD203B41FA5}">
                      <a16:colId xmlns:a16="http://schemas.microsoft.com/office/drawing/2014/main" val="2912765060"/>
                    </a:ext>
                  </a:extLst>
                </a:gridCol>
                <a:gridCol w="309882">
                  <a:extLst>
                    <a:ext uri="{9D8B030D-6E8A-4147-A177-3AD203B41FA5}">
                      <a16:colId xmlns:a16="http://schemas.microsoft.com/office/drawing/2014/main" val="2989083999"/>
                    </a:ext>
                  </a:extLst>
                </a:gridCol>
                <a:gridCol w="309881">
                  <a:extLst>
                    <a:ext uri="{9D8B030D-6E8A-4147-A177-3AD203B41FA5}">
                      <a16:colId xmlns:a16="http://schemas.microsoft.com/office/drawing/2014/main" val="1616085860"/>
                    </a:ext>
                  </a:extLst>
                </a:gridCol>
                <a:gridCol w="929644">
                  <a:extLst>
                    <a:ext uri="{9D8B030D-6E8A-4147-A177-3AD203B41FA5}">
                      <a16:colId xmlns:a16="http://schemas.microsoft.com/office/drawing/2014/main" val="1006867405"/>
                    </a:ext>
                  </a:extLst>
                </a:gridCol>
                <a:gridCol w="929644">
                  <a:extLst>
                    <a:ext uri="{9D8B030D-6E8A-4147-A177-3AD203B41FA5}">
                      <a16:colId xmlns:a16="http://schemas.microsoft.com/office/drawing/2014/main" val="1911099644"/>
                    </a:ext>
                  </a:extLst>
                </a:gridCol>
                <a:gridCol w="929644">
                  <a:extLst>
                    <a:ext uri="{9D8B030D-6E8A-4147-A177-3AD203B41FA5}">
                      <a16:colId xmlns:a16="http://schemas.microsoft.com/office/drawing/2014/main" val="4217517405"/>
                    </a:ext>
                  </a:extLst>
                </a:gridCol>
                <a:gridCol w="464822">
                  <a:extLst>
                    <a:ext uri="{9D8B030D-6E8A-4147-A177-3AD203B41FA5}">
                      <a16:colId xmlns:a16="http://schemas.microsoft.com/office/drawing/2014/main" val="2883497244"/>
                    </a:ext>
                  </a:extLst>
                </a:gridCol>
                <a:gridCol w="464822">
                  <a:extLst>
                    <a:ext uri="{9D8B030D-6E8A-4147-A177-3AD203B41FA5}">
                      <a16:colId xmlns:a16="http://schemas.microsoft.com/office/drawing/2014/main" val="4120814685"/>
                    </a:ext>
                  </a:extLst>
                </a:gridCol>
                <a:gridCol w="464822">
                  <a:extLst>
                    <a:ext uri="{9D8B030D-6E8A-4147-A177-3AD203B41FA5}">
                      <a16:colId xmlns:a16="http://schemas.microsoft.com/office/drawing/2014/main" val="3009521270"/>
                    </a:ext>
                  </a:extLst>
                </a:gridCol>
                <a:gridCol w="464822">
                  <a:extLst>
                    <a:ext uri="{9D8B030D-6E8A-4147-A177-3AD203B41FA5}">
                      <a16:colId xmlns:a16="http://schemas.microsoft.com/office/drawing/2014/main" val="908126936"/>
                    </a:ext>
                  </a:extLst>
                </a:gridCol>
                <a:gridCol w="464822">
                  <a:extLst>
                    <a:ext uri="{9D8B030D-6E8A-4147-A177-3AD203B41FA5}">
                      <a16:colId xmlns:a16="http://schemas.microsoft.com/office/drawing/2014/main" val="1990711645"/>
                    </a:ext>
                  </a:extLst>
                </a:gridCol>
                <a:gridCol w="464822">
                  <a:extLst>
                    <a:ext uri="{9D8B030D-6E8A-4147-A177-3AD203B41FA5}">
                      <a16:colId xmlns:a16="http://schemas.microsoft.com/office/drawing/2014/main" val="2590254103"/>
                    </a:ext>
                  </a:extLst>
                </a:gridCol>
              </a:tblGrid>
              <a:tr h="529408">
                <a:tc gridSpan="18">
                  <a:txBody>
                    <a:bodyPr/>
                    <a:lstStyle/>
                    <a:p>
                      <a:pPr algn="ctr"/>
                      <a:r>
                        <a:rPr lang="fr-FR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Mobiliser le langage dans toutes ses dimensions </a:t>
                      </a:r>
                    </a:p>
                    <a:p>
                      <a:pPr algn="ctr"/>
                      <a:r>
                        <a:rPr lang="fr-FR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L’écrit : copier / reconstituer des mots</a:t>
                      </a:r>
                      <a:endParaRPr lang="fr-FR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6817864"/>
                  </a:ext>
                </a:extLst>
              </a:tr>
              <a:tr h="197998">
                <a:tc gridSpan="3"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Avec des lettres tampons en scriptes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Avec des lettres mobiles en scriptes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Je recopie des mots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J’écris la plupart des lettres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Ecrire son prénom en capitales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Écrire son prénom en cursive</a:t>
                      </a: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Essais d’écritures autonomes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0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600156"/>
                  </a:ext>
                </a:extLst>
              </a:tr>
              <a:tr h="63596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013750"/>
                  </a:ext>
                </a:extLst>
              </a:tr>
              <a:tr h="392958">
                <a:tc gridSpan="9">
                  <a:txBody>
                    <a:bodyPr/>
                    <a:lstStyle/>
                    <a:p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Avec un modèle proche,</a:t>
                      </a:r>
                    </a:p>
                    <a:p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lettres capitales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Avec un modèle proche,</a:t>
                      </a:r>
                    </a:p>
                    <a:p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lettres scriptes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0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Avec un modèle éloigné,</a:t>
                      </a:r>
                    </a:p>
                    <a:p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lettres scriptes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0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7267385"/>
                  </a:ext>
                </a:extLst>
              </a:tr>
              <a:tr h="241494">
                <a:tc gridSpan="3">
                  <a:txBody>
                    <a:bodyPr/>
                    <a:lstStyle/>
                    <a:p>
                      <a:endParaRPr lang="fr-FR" sz="10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fr-FR" sz="10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fr-FR" sz="10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991276"/>
                  </a:ext>
                </a:extLst>
              </a:tr>
              <a:tr h="303781">
                <a:tc gridSpan="9">
                  <a:txBody>
                    <a:bodyPr/>
                    <a:lstStyle/>
                    <a:p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Avec un modèle éloigné, en lettres scriptes(mots de 6 lettres en 2 voyages maximum)</a:t>
                      </a:r>
                      <a:endParaRPr lang="fr-F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Avec un modèle éloigné, en lettres scriptes(mots de 7 lettres en 3 voyages maximum)</a:t>
                      </a:r>
                      <a:endParaRPr lang="fr-F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Avec un modèle éloigné, en lettres scriptes(mots de 8 lettres en 3 voyages maximum)</a:t>
                      </a:r>
                      <a:endParaRPr lang="fr-F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1708100"/>
                  </a:ext>
                </a:extLst>
              </a:tr>
              <a:tr h="191113">
                <a:tc gridSpan="3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fr-FR" sz="10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9641527"/>
                  </a:ext>
                </a:extLst>
              </a:tr>
            </a:tbl>
          </a:graphicData>
        </a:graphic>
      </p:graphicFrame>
      <p:pic>
        <p:nvPicPr>
          <p:cNvPr id="42" name="Image 41">
            <a:extLst>
              <a:ext uri="{FF2B5EF4-FFF2-40B4-BE49-F238E27FC236}">
                <a16:creationId xmlns:a16="http://schemas.microsoft.com/office/drawing/2014/main" id="{E02A7D48-4528-4061-B4EF-CE85D5B155E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 t="34667" r="2667" b="38222"/>
          <a:stretch/>
        </p:blipFill>
        <p:spPr bwMode="auto">
          <a:xfrm>
            <a:off x="5165252" y="3573249"/>
            <a:ext cx="871157" cy="3004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C9D8EFD3-1FE7-47F2-960A-7A50344C6F2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8615" y="2721367"/>
            <a:ext cx="471805" cy="359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421024C9-232B-423A-941B-E62EBB6C2245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0" t="37833" r="18667" b="36000"/>
          <a:stretch/>
        </p:blipFill>
        <p:spPr bwMode="auto">
          <a:xfrm>
            <a:off x="8290425" y="3586179"/>
            <a:ext cx="607158" cy="2745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454E8CE7-40EF-437E-BB69-74AF36B13882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0" t="37833" r="18667" b="36000"/>
          <a:stretch/>
        </p:blipFill>
        <p:spPr bwMode="auto">
          <a:xfrm>
            <a:off x="10951676" y="3586179"/>
            <a:ext cx="607158" cy="2745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66795EB2-0826-40E9-9DD5-AE40F63BB699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0" t="37833" r="18667" b="36000"/>
          <a:stretch/>
        </p:blipFill>
        <p:spPr bwMode="auto">
          <a:xfrm>
            <a:off x="7852231" y="4500368"/>
            <a:ext cx="607158" cy="1926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Image 53">
            <a:extLst>
              <a:ext uri="{FF2B5EF4-FFF2-40B4-BE49-F238E27FC236}">
                <a16:creationId xmlns:a16="http://schemas.microsoft.com/office/drawing/2014/main" id="{D1FBFCE1-2718-4E4F-81D1-050CA89B421C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0" t="37833" r="18667" b="36000"/>
          <a:stretch/>
        </p:blipFill>
        <p:spPr bwMode="auto">
          <a:xfrm>
            <a:off x="4861673" y="4519436"/>
            <a:ext cx="607158" cy="1736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Image 54">
            <a:extLst>
              <a:ext uri="{FF2B5EF4-FFF2-40B4-BE49-F238E27FC236}">
                <a16:creationId xmlns:a16="http://schemas.microsoft.com/office/drawing/2014/main" id="{5551DBA0-056F-4CE8-A99D-B9CDD116A77A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0" t="37833" r="18667" b="36000"/>
          <a:stretch/>
        </p:blipFill>
        <p:spPr bwMode="auto">
          <a:xfrm>
            <a:off x="10344518" y="4500368"/>
            <a:ext cx="607158" cy="1926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Mission maternelle de la Seine-Saint-Denis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095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82732" y="6336268"/>
            <a:ext cx="4980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D’après Vers l’autonomie, Editions Accès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51" y="453336"/>
            <a:ext cx="10523318" cy="588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3108176" y="6592267"/>
            <a:ext cx="4572000" cy="365125"/>
          </a:xfrm>
        </p:spPr>
        <p:txBody>
          <a:bodyPr/>
          <a:lstStyle/>
          <a:p>
            <a:pPr rtl="0"/>
            <a:r>
              <a:rPr lang="fr-FR" dirty="0"/>
              <a:t>Mission maternelle de la Seine-Saint-Denis</a:t>
            </a:r>
          </a:p>
        </p:txBody>
      </p:sp>
    </p:spTree>
    <p:extLst>
      <p:ext uri="{BB962C8B-B14F-4D97-AF65-F5344CB8AC3E}">
        <p14:creationId xmlns:p14="http://schemas.microsoft.com/office/powerpoint/2010/main" val="391202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62" y="77051"/>
            <a:ext cx="9976338" cy="636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899754" y="5939988"/>
            <a:ext cx="4980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D’après Vers l’autonomie, Editions Accès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209800" y="6592267"/>
            <a:ext cx="4572000" cy="365125"/>
          </a:xfrm>
        </p:spPr>
        <p:txBody>
          <a:bodyPr/>
          <a:lstStyle/>
          <a:p>
            <a:pPr rtl="0"/>
            <a:r>
              <a:rPr lang="fr-FR" dirty="0"/>
              <a:t>Mission maternelle de la Seine-Saint-Denis</a:t>
            </a:r>
          </a:p>
        </p:txBody>
      </p:sp>
    </p:spTree>
    <p:extLst>
      <p:ext uri="{BB962C8B-B14F-4D97-AF65-F5344CB8AC3E}">
        <p14:creationId xmlns:p14="http://schemas.microsoft.com/office/powerpoint/2010/main" val="200120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707" y="327659"/>
            <a:ext cx="9355016" cy="608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547826" y="5939988"/>
            <a:ext cx="4980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D’après Vers l’autonomie, Editions Accès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Mission maternelle de la Seine-Saint-Denis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255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36" y="961292"/>
            <a:ext cx="11042675" cy="486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780074" y="5363924"/>
            <a:ext cx="4980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D’après Vers l’autonomie, Editions Accès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Mission maternelle de la Seine-Saint-Denis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42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7" y="310080"/>
            <a:ext cx="10011507" cy="602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83432" y="5795972"/>
            <a:ext cx="4980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D’après Vers l’autonomie, Editions Accès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Mission maternelle de la Seine-Saint-Denis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024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262" y="304200"/>
            <a:ext cx="8780583" cy="6001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195898" y="5867980"/>
            <a:ext cx="4980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D’après Vers l’autonomie, Editions Accès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Mission maternelle de la Seine-Saint-Denis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278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Enfants amis 16 x 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6701_TF03896101" id="{F231FC5F-9B3B-424D-9F9D-9C5C9BE5DAD0}" vid="{78E01B54-1707-4259-920B-D2E00895BDB6}"/>
    </a:ext>
  </a:extLst>
</a:theme>
</file>

<file path=ppt/theme/theme2.xml><?xml version="1.0" encoding="utf-8"?>
<a:theme xmlns:a="http://schemas.openxmlformats.org/drawingml/2006/main" name="Thème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A15C6C-6BB6-4DB6-B7D6-7F14EAB2CC5C}">
  <ds:schemaRefs>
    <ds:schemaRef ds:uri="http://schemas.microsoft.com/office/2006/documentManagement/types"/>
    <ds:schemaRef ds:uri="40262f94-9f35-4ac3-9a90-690165a166b7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a4f35948-e619-41b3-aa29-22878b09cfd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Cour de récréation, album (grand écran)</Template>
  <TotalTime>3837</TotalTime>
  <Words>498</Words>
  <Application>Microsoft Office PowerPoint</Application>
  <PresentationFormat>Grand écran</PresentationFormat>
  <Paragraphs>58</Paragraphs>
  <Slides>11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4" baseType="lpstr">
      <vt:lpstr>Arial</vt:lpstr>
      <vt:lpstr>Times New Roman</vt:lpstr>
      <vt:lpstr>Enfants amis 16 x 9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Eléments didactiques pour construire le nombre en maternelle</dc:title>
  <dc:creator>TALAMONI Annie</dc:creator>
  <cp:lastModifiedBy>elise landez</cp:lastModifiedBy>
  <cp:revision>266</cp:revision>
  <dcterms:created xsi:type="dcterms:W3CDTF">2020-02-25T12:27:00Z</dcterms:created>
  <dcterms:modified xsi:type="dcterms:W3CDTF">2020-05-12T11:27:03Z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